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D5159"/>
        </a:solidFill>
        <a:effectLst/>
        <a:uFillTx/>
        <a:latin typeface="Arial Narrow"/>
        <a:ea typeface="Arial Narrow"/>
        <a:cs typeface="Arial Narrow"/>
        <a:sym typeface="Arial Narrow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D5159"/>
        </a:solidFill>
        <a:effectLst/>
        <a:uFillTx/>
        <a:latin typeface="Arial Narrow"/>
        <a:ea typeface="Arial Narrow"/>
        <a:cs typeface="Arial Narrow"/>
        <a:sym typeface="Arial Narrow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D5159"/>
        </a:solidFill>
        <a:effectLst/>
        <a:uFillTx/>
        <a:latin typeface="Arial Narrow"/>
        <a:ea typeface="Arial Narrow"/>
        <a:cs typeface="Arial Narrow"/>
        <a:sym typeface="Arial Narrow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D5159"/>
        </a:solidFill>
        <a:effectLst/>
        <a:uFillTx/>
        <a:latin typeface="Arial Narrow"/>
        <a:ea typeface="Arial Narrow"/>
        <a:cs typeface="Arial Narrow"/>
        <a:sym typeface="Arial Narrow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D5159"/>
        </a:solidFill>
        <a:effectLst/>
        <a:uFillTx/>
        <a:latin typeface="Arial Narrow"/>
        <a:ea typeface="Arial Narrow"/>
        <a:cs typeface="Arial Narrow"/>
        <a:sym typeface="Arial Narrow"/>
      </a:defRPr>
    </a:lvl5pPr>
    <a:lvl6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D5159"/>
        </a:solidFill>
        <a:effectLst/>
        <a:uFillTx/>
        <a:latin typeface="Arial Narrow"/>
        <a:ea typeface="Arial Narrow"/>
        <a:cs typeface="Arial Narrow"/>
        <a:sym typeface="Arial Narrow"/>
      </a:defRPr>
    </a:lvl6pPr>
    <a:lvl7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D5159"/>
        </a:solidFill>
        <a:effectLst/>
        <a:uFillTx/>
        <a:latin typeface="Arial Narrow"/>
        <a:ea typeface="Arial Narrow"/>
        <a:cs typeface="Arial Narrow"/>
        <a:sym typeface="Arial Narrow"/>
      </a:defRPr>
    </a:lvl7pPr>
    <a:lvl8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D5159"/>
        </a:solidFill>
        <a:effectLst/>
        <a:uFillTx/>
        <a:latin typeface="Arial Narrow"/>
        <a:ea typeface="Arial Narrow"/>
        <a:cs typeface="Arial Narrow"/>
        <a:sym typeface="Arial Narrow"/>
      </a:defRPr>
    </a:lvl8pPr>
    <a:lvl9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D5159"/>
        </a:solidFill>
        <a:effectLst/>
        <a:uFillTx/>
        <a:latin typeface="Arial Narrow"/>
        <a:ea typeface="Arial Narrow"/>
        <a:cs typeface="Arial Narrow"/>
        <a:sym typeface="Arial Narrow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 Narrow"/>
          <a:ea typeface="Arial Narrow"/>
          <a:cs typeface="Arial Narrow"/>
        </a:font>
        <a:srgbClr val="3D51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2"/>
          </a:solidFill>
        </a:fill>
      </a:tcStyle>
    </a:wholeTbl>
    <a:band2H>
      <a:tcTxStyle/>
      <a:tcStyle>
        <a:tcBdr/>
        <a:fill>
          <a:solidFill>
            <a:srgbClr val="E6F0F9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 Narrow"/>
          <a:ea typeface="Arial Narrow"/>
          <a:cs typeface="Arial Narrow"/>
        </a:font>
        <a:srgbClr val="3D51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 Narrow"/>
          <a:ea typeface="Arial Narrow"/>
          <a:cs typeface="Arial Narrow"/>
        </a:font>
        <a:srgbClr val="3D51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 Narrow"/>
          <a:ea typeface="Arial Narrow"/>
          <a:cs typeface="Arial Narrow"/>
        </a:font>
        <a:srgbClr val="3D51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3D51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D5159"/>
              </a:solidFill>
              <a:prstDash val="solid"/>
              <a:round/>
            </a:ln>
          </a:top>
          <a:bottom>
            <a:ln w="25400" cap="flat">
              <a:solidFill>
                <a:srgbClr val="3D515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5159"/>
              </a:solidFill>
              <a:prstDash val="solid"/>
              <a:round/>
            </a:ln>
          </a:top>
          <a:bottom>
            <a:ln w="25400" cap="flat">
              <a:solidFill>
                <a:srgbClr val="3D515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 Narrow"/>
          <a:ea typeface="Arial Narrow"/>
          <a:cs typeface="Arial Narrow"/>
        </a:font>
        <a:srgbClr val="3D51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FD0"/>
          </a:solidFill>
        </a:fill>
      </a:tcStyle>
    </a:wholeTbl>
    <a:band2H>
      <a:tcTxStyle/>
      <a:tcStyle>
        <a:tcBdr/>
        <a:fill>
          <a:solidFill>
            <a:srgbClr val="E8E8E9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D5159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D5159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D515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 Narrow"/>
          <a:ea typeface="Arial Narrow"/>
          <a:cs typeface="Arial Narrow"/>
        </a:font>
        <a:srgbClr val="3D5159"/>
      </a:tcTxStyle>
      <a:tcStyle>
        <a:tcBdr>
          <a:left>
            <a:ln w="12700" cap="flat">
              <a:solidFill>
                <a:srgbClr val="3D5159"/>
              </a:solidFill>
              <a:prstDash val="solid"/>
              <a:round/>
            </a:ln>
          </a:left>
          <a:right>
            <a:ln w="12700" cap="flat">
              <a:solidFill>
                <a:srgbClr val="3D5159"/>
              </a:solidFill>
              <a:prstDash val="solid"/>
              <a:round/>
            </a:ln>
          </a:right>
          <a:top>
            <a:ln w="12700" cap="flat">
              <a:solidFill>
                <a:srgbClr val="3D5159"/>
              </a:solidFill>
              <a:prstDash val="solid"/>
              <a:round/>
            </a:ln>
          </a:top>
          <a:bottom>
            <a:ln w="12700" cap="flat">
              <a:solidFill>
                <a:srgbClr val="3D5159"/>
              </a:solidFill>
              <a:prstDash val="solid"/>
              <a:round/>
            </a:ln>
          </a:bottom>
          <a:insideH>
            <a:ln w="12700" cap="flat">
              <a:solidFill>
                <a:srgbClr val="3D5159"/>
              </a:solidFill>
              <a:prstDash val="solid"/>
              <a:round/>
            </a:ln>
          </a:insideH>
          <a:insideV>
            <a:ln w="12700" cap="flat">
              <a:solidFill>
                <a:srgbClr val="3D5159"/>
              </a:solidFill>
              <a:prstDash val="solid"/>
              <a:round/>
            </a:ln>
          </a:insideV>
        </a:tcBdr>
        <a:fill>
          <a:solidFill>
            <a:srgbClr val="3D515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3D5159"/>
      </a:tcTxStyle>
      <a:tcStyle>
        <a:tcBdr>
          <a:left>
            <a:ln w="12700" cap="flat">
              <a:solidFill>
                <a:srgbClr val="3D5159"/>
              </a:solidFill>
              <a:prstDash val="solid"/>
              <a:round/>
            </a:ln>
          </a:left>
          <a:right>
            <a:ln w="12700" cap="flat">
              <a:solidFill>
                <a:srgbClr val="3D5159"/>
              </a:solidFill>
              <a:prstDash val="solid"/>
              <a:round/>
            </a:ln>
          </a:right>
          <a:top>
            <a:ln w="12700" cap="flat">
              <a:solidFill>
                <a:srgbClr val="3D5159"/>
              </a:solidFill>
              <a:prstDash val="solid"/>
              <a:round/>
            </a:ln>
          </a:top>
          <a:bottom>
            <a:ln w="12700" cap="flat">
              <a:solidFill>
                <a:srgbClr val="3D5159"/>
              </a:solidFill>
              <a:prstDash val="solid"/>
              <a:round/>
            </a:ln>
          </a:bottom>
          <a:insideH>
            <a:ln w="12700" cap="flat">
              <a:solidFill>
                <a:srgbClr val="3D5159"/>
              </a:solidFill>
              <a:prstDash val="solid"/>
              <a:round/>
            </a:ln>
          </a:insideH>
          <a:insideV>
            <a:ln w="12700" cap="flat">
              <a:solidFill>
                <a:srgbClr val="3D5159"/>
              </a:solidFill>
              <a:prstDash val="solid"/>
              <a:round/>
            </a:ln>
          </a:insideV>
        </a:tcBdr>
        <a:fill>
          <a:solidFill>
            <a:srgbClr val="3D5159">
              <a:alpha val="20000"/>
            </a:srgbClr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3D5159"/>
      </a:tcTxStyle>
      <a:tcStyle>
        <a:tcBdr>
          <a:left>
            <a:ln w="12700" cap="flat">
              <a:solidFill>
                <a:srgbClr val="3D5159"/>
              </a:solidFill>
              <a:prstDash val="solid"/>
              <a:round/>
            </a:ln>
          </a:left>
          <a:right>
            <a:ln w="12700" cap="flat">
              <a:solidFill>
                <a:srgbClr val="3D5159"/>
              </a:solidFill>
              <a:prstDash val="solid"/>
              <a:round/>
            </a:ln>
          </a:right>
          <a:top>
            <a:ln w="50800" cap="flat">
              <a:solidFill>
                <a:srgbClr val="3D5159"/>
              </a:solidFill>
              <a:prstDash val="solid"/>
              <a:round/>
            </a:ln>
          </a:top>
          <a:bottom>
            <a:ln w="12700" cap="flat">
              <a:solidFill>
                <a:srgbClr val="3D5159"/>
              </a:solidFill>
              <a:prstDash val="solid"/>
              <a:round/>
            </a:ln>
          </a:bottom>
          <a:insideH>
            <a:ln w="12700" cap="flat">
              <a:solidFill>
                <a:srgbClr val="3D5159"/>
              </a:solidFill>
              <a:prstDash val="solid"/>
              <a:round/>
            </a:ln>
          </a:insideH>
          <a:insideV>
            <a:ln w="12700" cap="flat">
              <a:solidFill>
                <a:srgbClr val="3D515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3D5159"/>
      </a:tcTxStyle>
      <a:tcStyle>
        <a:tcBdr>
          <a:left>
            <a:ln w="12700" cap="flat">
              <a:solidFill>
                <a:srgbClr val="3D5159"/>
              </a:solidFill>
              <a:prstDash val="solid"/>
              <a:round/>
            </a:ln>
          </a:left>
          <a:right>
            <a:ln w="12700" cap="flat">
              <a:solidFill>
                <a:srgbClr val="3D5159"/>
              </a:solidFill>
              <a:prstDash val="solid"/>
              <a:round/>
            </a:ln>
          </a:right>
          <a:top>
            <a:ln w="12700" cap="flat">
              <a:solidFill>
                <a:srgbClr val="3D5159"/>
              </a:solidFill>
              <a:prstDash val="solid"/>
              <a:round/>
            </a:ln>
          </a:top>
          <a:bottom>
            <a:ln w="25400" cap="flat">
              <a:solidFill>
                <a:srgbClr val="3D5159"/>
              </a:solidFill>
              <a:prstDash val="solid"/>
              <a:round/>
            </a:ln>
          </a:bottom>
          <a:insideH>
            <a:ln w="12700" cap="flat">
              <a:solidFill>
                <a:srgbClr val="3D5159"/>
              </a:solidFill>
              <a:prstDash val="solid"/>
              <a:round/>
            </a:ln>
          </a:insideH>
          <a:insideV>
            <a:ln w="12700" cap="flat">
              <a:solidFill>
                <a:srgbClr val="3D5159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2"/>
  </p:normalViewPr>
  <p:slideViewPr>
    <p:cSldViewPr snapToGrid="0" snapToObjects="1">
      <p:cViewPr varScale="1">
        <p:scale>
          <a:sx n="99" d="100"/>
          <a:sy n="99" d="100"/>
        </p:scale>
        <p:origin x="1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8325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"/>
          <p:cNvSpPr/>
          <p:nvPr/>
        </p:nvSpPr>
        <p:spPr>
          <a:xfrm>
            <a:off x="1587" y="1587"/>
            <a:ext cx="9140826" cy="685641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 algn="l" defTabSz="457200">
              <a:defRPr sz="1800"/>
            </a:pPr>
            <a:endParaRPr/>
          </a:p>
        </p:txBody>
      </p:sp>
      <p:pic>
        <p:nvPicPr>
          <p:cNvPr id="3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763"/>
            <a:ext cx="9144000" cy="6918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Tetra_Logo" descr="Tetra_Logo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812" y="6354762"/>
            <a:ext cx="1001713" cy="5032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inie"/>
          <p:cNvSpPr/>
          <p:nvPr/>
        </p:nvSpPr>
        <p:spPr>
          <a:xfrm>
            <a:off x="234949" y="6351587"/>
            <a:ext cx="8613777" cy="1"/>
          </a:xfrm>
          <a:prstGeom prst="line">
            <a:avLst/>
          </a:prstGeom>
          <a:ln w="19050">
            <a:solidFill>
              <a:srgbClr val="0A30D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Piciorgros GmbH * Germany"/>
          <p:cNvSpPr txBox="1"/>
          <p:nvPr/>
        </p:nvSpPr>
        <p:spPr>
          <a:xfrm>
            <a:off x="234949" y="6534150"/>
            <a:ext cx="8613777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457200">
              <a:spcBef>
                <a:spcPts val="900"/>
              </a:spcBef>
              <a:defRPr sz="1600"/>
            </a:lvl1pPr>
          </a:lstStyle>
          <a:p>
            <a:r>
              <a:t>Piciorgros GmbH * Germany</a:t>
            </a:r>
          </a:p>
        </p:txBody>
      </p:sp>
      <p:pic>
        <p:nvPicPr>
          <p:cNvPr id="7" name="image.png" descr="ima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50" y="6402387"/>
            <a:ext cx="2136775" cy="44291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eltex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Titeltext</a:t>
            </a:r>
          </a:p>
        </p:txBody>
      </p:sp>
      <p:sp>
        <p:nvSpPr>
          <p:cNvPr id="9" name="Textebene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6EAA"/>
          </a:solidFill>
          <a:uFillTx/>
          <a:latin typeface="Arial Narrow"/>
          <a:ea typeface="Arial Narrow"/>
          <a:cs typeface="Arial Narrow"/>
          <a:sym typeface="Arial Narrow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6EAA"/>
          </a:solidFill>
          <a:uFillTx/>
          <a:latin typeface="Arial Narrow"/>
          <a:ea typeface="Arial Narrow"/>
          <a:cs typeface="Arial Narrow"/>
          <a:sym typeface="Arial Narrow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6EAA"/>
          </a:solidFill>
          <a:uFillTx/>
          <a:latin typeface="Arial Narrow"/>
          <a:ea typeface="Arial Narrow"/>
          <a:cs typeface="Arial Narrow"/>
          <a:sym typeface="Arial Narrow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6EAA"/>
          </a:solidFill>
          <a:uFillTx/>
          <a:latin typeface="Arial Narrow"/>
          <a:ea typeface="Arial Narrow"/>
          <a:cs typeface="Arial Narrow"/>
          <a:sym typeface="Arial Narrow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6EAA"/>
          </a:solidFill>
          <a:uFillTx/>
          <a:latin typeface="Arial Narrow"/>
          <a:ea typeface="Arial Narrow"/>
          <a:cs typeface="Arial Narrow"/>
          <a:sym typeface="Arial Narrow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6EAA"/>
          </a:solidFill>
          <a:uFillTx/>
          <a:latin typeface="Arial Narrow"/>
          <a:ea typeface="Arial Narrow"/>
          <a:cs typeface="Arial Narrow"/>
          <a:sym typeface="Arial Narrow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6EAA"/>
          </a:solidFill>
          <a:uFillTx/>
          <a:latin typeface="Arial Narrow"/>
          <a:ea typeface="Arial Narrow"/>
          <a:cs typeface="Arial Narrow"/>
          <a:sym typeface="Arial Narrow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6EAA"/>
          </a:solidFill>
          <a:uFillTx/>
          <a:latin typeface="Arial Narrow"/>
          <a:ea typeface="Arial Narrow"/>
          <a:cs typeface="Arial Narrow"/>
          <a:sym typeface="Arial Narrow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6EAA"/>
          </a:solidFill>
          <a:uFillTx/>
          <a:latin typeface="Arial Narrow"/>
          <a:ea typeface="Arial Narrow"/>
          <a:cs typeface="Arial Narrow"/>
          <a:sym typeface="Arial Narrow"/>
        </a:defRPr>
      </a:lvl9pPr>
    </p:titleStyle>
    <p:bodyStyle>
      <a:lvl1pPr marL="314325" marR="0" indent="-314325" algn="l" defTabSz="914400" rtl="0" latinLnBrk="0">
        <a:lnSpc>
          <a:spcPct val="110000"/>
        </a:lnSpc>
        <a:spcBef>
          <a:spcPts val="1400"/>
        </a:spcBef>
        <a:spcAft>
          <a:spcPts val="0"/>
        </a:spcAft>
        <a:buClr>
          <a:srgbClr val="006EAA"/>
        </a:buClr>
        <a:buSzPct val="100000"/>
        <a:buFontTx/>
        <a:buChar char="»"/>
        <a:tabLst/>
        <a:defRPr sz="2200" b="1" i="0" u="none" strike="noStrike" cap="none" spc="0" baseline="0">
          <a:solidFill>
            <a:srgbClr val="3D5159"/>
          </a:solidFill>
          <a:uFillTx/>
          <a:latin typeface="Arial Narrow"/>
          <a:ea typeface="Arial Narrow"/>
          <a:cs typeface="Arial Narrow"/>
          <a:sym typeface="Arial Narrow"/>
        </a:defRPr>
      </a:lvl1pPr>
      <a:lvl2pPr marL="570088" marR="0" indent="-254176" algn="l" defTabSz="914400" rtl="0" latinLnBrk="0">
        <a:lnSpc>
          <a:spcPct val="110000"/>
        </a:lnSpc>
        <a:spcBef>
          <a:spcPts val="1400"/>
        </a:spcBef>
        <a:spcAft>
          <a:spcPts val="0"/>
        </a:spcAft>
        <a:buClr>
          <a:srgbClr val="006EAA"/>
        </a:buClr>
        <a:buSzPct val="80000"/>
        <a:buFontTx/>
        <a:buChar char="◆"/>
        <a:tabLst/>
        <a:defRPr sz="2200" b="1" i="0" u="none" strike="noStrike" cap="none" spc="0" baseline="0">
          <a:solidFill>
            <a:srgbClr val="3D5159"/>
          </a:solidFill>
          <a:uFillTx/>
          <a:latin typeface="Arial Narrow"/>
          <a:ea typeface="Arial Narrow"/>
          <a:cs typeface="Arial Narrow"/>
          <a:sym typeface="Arial Narrow"/>
        </a:defRPr>
      </a:lvl2pPr>
      <a:lvl3pPr marL="759023" marR="0" indent="-233560" algn="l" defTabSz="914400" rtl="0" latinLnBrk="0">
        <a:lnSpc>
          <a:spcPct val="110000"/>
        </a:lnSpc>
        <a:spcBef>
          <a:spcPts val="1400"/>
        </a:spcBef>
        <a:spcAft>
          <a:spcPts val="0"/>
        </a:spcAft>
        <a:buClr>
          <a:srgbClr val="006EAA"/>
        </a:buClr>
        <a:buSzPct val="100000"/>
        <a:buFontTx/>
        <a:buChar char="–"/>
        <a:tabLst/>
        <a:defRPr sz="2200" b="1" i="0" u="none" strike="noStrike" cap="none" spc="0" baseline="0">
          <a:solidFill>
            <a:srgbClr val="3D5159"/>
          </a:solidFill>
          <a:uFillTx/>
          <a:latin typeface="Arial Narrow"/>
          <a:ea typeface="Arial Narrow"/>
          <a:cs typeface="Arial Narrow"/>
          <a:sym typeface="Arial Narrow"/>
        </a:defRPr>
      </a:lvl3pPr>
      <a:lvl4pPr marL="0" marR="0" indent="1371600" algn="l" defTabSz="914400" rtl="0" latinLnBrk="0">
        <a:lnSpc>
          <a:spcPct val="110000"/>
        </a:lnSpc>
        <a:spcBef>
          <a:spcPts val="1400"/>
        </a:spcBef>
        <a:spcAft>
          <a:spcPts val="0"/>
        </a:spcAft>
        <a:buClr>
          <a:srgbClr val="006EAA"/>
        </a:buClr>
        <a:buSzTx/>
        <a:buFont typeface="Wingdings"/>
        <a:buNone/>
        <a:tabLst/>
        <a:defRPr sz="2200" b="1" i="0" u="none" strike="noStrike" cap="none" spc="0" baseline="0">
          <a:solidFill>
            <a:srgbClr val="3D5159"/>
          </a:solidFill>
          <a:uFillTx/>
          <a:latin typeface="Arial Narrow"/>
          <a:ea typeface="Arial Narrow"/>
          <a:cs typeface="Arial Narrow"/>
          <a:sym typeface="Arial Narrow"/>
        </a:defRPr>
      </a:lvl4pPr>
      <a:lvl5pPr marL="2108200" marR="0" indent="-279400" algn="l" defTabSz="914400" rtl="0" latinLnBrk="0">
        <a:lnSpc>
          <a:spcPct val="110000"/>
        </a:lnSpc>
        <a:spcBef>
          <a:spcPts val="1400"/>
        </a:spcBef>
        <a:spcAft>
          <a:spcPts val="0"/>
        </a:spcAft>
        <a:buClr>
          <a:srgbClr val="006EAA"/>
        </a:buClr>
        <a:buSzPct val="100000"/>
        <a:buFontTx/>
        <a:buChar char="»"/>
        <a:tabLst/>
        <a:defRPr sz="2200" b="1" i="0" u="none" strike="noStrike" cap="none" spc="0" baseline="0">
          <a:solidFill>
            <a:srgbClr val="3D5159"/>
          </a:solidFill>
          <a:uFillTx/>
          <a:latin typeface="Arial Narrow"/>
          <a:ea typeface="Arial Narrow"/>
          <a:cs typeface="Arial Narrow"/>
          <a:sym typeface="Arial Narrow"/>
        </a:defRPr>
      </a:lvl5pPr>
      <a:lvl6pPr marL="2565400" marR="0" indent="-279400" algn="l" defTabSz="914400" rtl="0" latinLnBrk="0">
        <a:lnSpc>
          <a:spcPct val="110000"/>
        </a:lnSpc>
        <a:spcBef>
          <a:spcPts val="1400"/>
        </a:spcBef>
        <a:spcAft>
          <a:spcPts val="0"/>
        </a:spcAft>
        <a:buClr>
          <a:srgbClr val="006EAA"/>
        </a:buClr>
        <a:buSzPct val="100000"/>
        <a:buFont typeface="Wingdings"/>
        <a:buChar char=""/>
        <a:tabLst/>
        <a:defRPr sz="2200" b="1" i="0" u="none" strike="noStrike" cap="none" spc="0" baseline="0">
          <a:solidFill>
            <a:srgbClr val="3D5159"/>
          </a:solidFill>
          <a:uFillTx/>
          <a:latin typeface="Arial Narrow"/>
          <a:ea typeface="Arial Narrow"/>
          <a:cs typeface="Arial Narrow"/>
          <a:sym typeface="Arial Narrow"/>
        </a:defRPr>
      </a:lvl6pPr>
      <a:lvl7pPr marL="3022600" marR="0" indent="-279400" algn="l" defTabSz="914400" rtl="0" latinLnBrk="0">
        <a:lnSpc>
          <a:spcPct val="110000"/>
        </a:lnSpc>
        <a:spcBef>
          <a:spcPts val="1400"/>
        </a:spcBef>
        <a:spcAft>
          <a:spcPts val="0"/>
        </a:spcAft>
        <a:buClr>
          <a:srgbClr val="006EAA"/>
        </a:buClr>
        <a:buSzPct val="100000"/>
        <a:buFont typeface="Wingdings"/>
        <a:buChar char=""/>
        <a:tabLst/>
        <a:defRPr sz="2200" b="1" i="0" u="none" strike="noStrike" cap="none" spc="0" baseline="0">
          <a:solidFill>
            <a:srgbClr val="3D5159"/>
          </a:solidFill>
          <a:uFillTx/>
          <a:latin typeface="Arial Narrow"/>
          <a:ea typeface="Arial Narrow"/>
          <a:cs typeface="Arial Narrow"/>
          <a:sym typeface="Arial Narrow"/>
        </a:defRPr>
      </a:lvl7pPr>
      <a:lvl8pPr marL="3479800" marR="0" indent="-279400" algn="l" defTabSz="914400" rtl="0" latinLnBrk="0">
        <a:lnSpc>
          <a:spcPct val="110000"/>
        </a:lnSpc>
        <a:spcBef>
          <a:spcPts val="1400"/>
        </a:spcBef>
        <a:spcAft>
          <a:spcPts val="0"/>
        </a:spcAft>
        <a:buClr>
          <a:srgbClr val="006EAA"/>
        </a:buClr>
        <a:buSzPct val="100000"/>
        <a:buFont typeface="Wingdings"/>
        <a:buChar char=""/>
        <a:tabLst/>
        <a:defRPr sz="2200" b="1" i="0" u="none" strike="noStrike" cap="none" spc="0" baseline="0">
          <a:solidFill>
            <a:srgbClr val="3D5159"/>
          </a:solidFill>
          <a:uFillTx/>
          <a:latin typeface="Arial Narrow"/>
          <a:ea typeface="Arial Narrow"/>
          <a:cs typeface="Arial Narrow"/>
          <a:sym typeface="Arial Narrow"/>
        </a:defRPr>
      </a:lvl8pPr>
      <a:lvl9pPr marL="3937000" marR="0" indent="-279400" algn="l" defTabSz="914400" rtl="0" latinLnBrk="0">
        <a:lnSpc>
          <a:spcPct val="110000"/>
        </a:lnSpc>
        <a:spcBef>
          <a:spcPts val="1400"/>
        </a:spcBef>
        <a:spcAft>
          <a:spcPts val="0"/>
        </a:spcAft>
        <a:buClr>
          <a:srgbClr val="006EAA"/>
        </a:buClr>
        <a:buSzPct val="100000"/>
        <a:buFont typeface="Wingdings"/>
        <a:buChar char=""/>
        <a:tabLst/>
        <a:defRPr sz="2200" b="1" i="0" u="none" strike="noStrike" cap="none" spc="0" baseline="0">
          <a:solidFill>
            <a:srgbClr val="3D5159"/>
          </a:solidFill>
          <a:uFillTx/>
          <a:latin typeface="Arial Narrow"/>
          <a:ea typeface="Arial Narrow"/>
          <a:cs typeface="Arial Narrow"/>
          <a:sym typeface="Arial Narrow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tetramodem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TRA…"/>
          <p:cNvSpPr txBox="1"/>
          <p:nvPr/>
        </p:nvSpPr>
        <p:spPr>
          <a:xfrm>
            <a:off x="1128712" y="501650"/>
            <a:ext cx="6886576" cy="578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TETRA </a:t>
            </a:r>
          </a:p>
          <a:p>
            <a:pPr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Data and SCADA Applications</a:t>
            </a:r>
          </a:p>
          <a:p>
            <a:pPr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algn="l"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algn="l"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 </a:t>
            </a:r>
          </a:p>
          <a:p>
            <a:pPr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Funk-Electronic Piciorgros GmbH</a:t>
            </a:r>
            <a:br>
              <a:rPr dirty="0"/>
            </a:br>
            <a:r>
              <a:rPr dirty="0"/>
              <a:t>Stephanie D. Piciorgros</a:t>
            </a:r>
          </a:p>
        </p:txBody>
      </p:sp>
      <p:pic>
        <p:nvPicPr>
          <p:cNvPr id="3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2" y="4157662"/>
            <a:ext cx="4362451" cy="90487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MO-100 TETRA Data Modem and RTU  Case Studies"/>
          <p:cNvSpPr txBox="1">
            <a:spLocks noGrp="1"/>
          </p:cNvSpPr>
          <p:nvPr>
            <p:ph type="title" idx="4294967295"/>
          </p:nvPr>
        </p:nvSpPr>
        <p:spPr>
          <a:xfrm>
            <a:off x="1041400" y="2097087"/>
            <a:ext cx="7275513" cy="21971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>
                <a:solidFill>
                  <a:srgbClr val="000000"/>
                </a:solidFill>
              </a:defRPr>
            </a:pPr>
            <a:r>
              <a:t>TMO-100</a:t>
            </a:r>
            <a:br/>
            <a:r>
              <a:t>TETRA Data Modem and RTU</a:t>
            </a:r>
            <a:br/>
            <a:br/>
            <a:r>
              <a:t>Case Studies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irport Case Studies"/>
          <p:cNvSpPr txBox="1">
            <a:spLocks noGrp="1"/>
          </p:cNvSpPr>
          <p:nvPr>
            <p:ph type="title" idx="4294967295"/>
          </p:nvPr>
        </p:nvSpPr>
        <p:spPr>
          <a:xfrm>
            <a:off x="1041400" y="350837"/>
            <a:ext cx="7275513" cy="3698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t>Airport Case Studies</a:t>
            </a:r>
          </a:p>
        </p:txBody>
      </p:sp>
      <p:pic>
        <p:nvPicPr>
          <p:cNvPr id="65" name="Ein Bild, das Ebene, draußen, Flugzeug, Flughafen enthält.Automatisch generierte Beschreibung" descr="Ein Bild, das Ebene, draußen, Flugzeug, Flughafen enthält.Automatisch generierte Beschreibu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450" y="963612"/>
            <a:ext cx="6600825" cy="4949826"/>
          </a:xfrm>
          <a:prstGeom prst="rect">
            <a:avLst/>
          </a:prstGeom>
          <a:ln w="12700">
            <a:miter lim="400000"/>
          </a:ln>
          <a:effectLst>
            <a:outerShdw blurRad="50800" dist="127000" dir="2700000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Airport Applications"/>
          <p:cNvSpPr txBox="1"/>
          <p:nvPr/>
        </p:nvSpPr>
        <p:spPr>
          <a:xfrm>
            <a:off x="1041400" y="350837"/>
            <a:ext cx="72755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>
                <a:solidFill>
                  <a:srgbClr val="006EAA"/>
                </a:solidFill>
              </a:defRPr>
            </a:lvl1pPr>
          </a:lstStyle>
          <a:p>
            <a:r>
              <a:t>Airport Applications</a:t>
            </a:r>
          </a:p>
        </p:txBody>
      </p:sp>
      <p:sp>
        <p:nvSpPr>
          <p:cNvPr id="68" name="Gate Allocation…"/>
          <p:cNvSpPr txBox="1"/>
          <p:nvPr/>
        </p:nvSpPr>
        <p:spPr>
          <a:xfrm>
            <a:off x="980757" y="920750"/>
            <a:ext cx="7396798" cy="5260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Gate Allocation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Flight info display system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Baggage handling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AC/Heat control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Lighting control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Gate or Door control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Thermal cameras on runway (Detect wildlife or intruders)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Pre-configured messages for voice alarms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Measuring wind speeds around runways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Supervision of elevators and escalators 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</p:txBody>
      </p:sp>
      <p:pic>
        <p:nvPicPr>
          <p:cNvPr id="69" name="image.png" descr="ima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" y="4792662"/>
            <a:ext cx="1827213" cy="1824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.png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787" y="5081587"/>
            <a:ext cx="1581151" cy="1192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.png" descr="imag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7" y="5076825"/>
            <a:ext cx="2859088" cy="1430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Ein Bild, das Text enthält.Automatisch generierte Beschreibung" descr="Ein Bild, das Text enthält.Automatisch generierte Beschreibu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562" y="5462587"/>
            <a:ext cx="2293938" cy="97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Ein Bild, das Ebene, draußen, Flugzeug, Flughafen enthält.Automatisch generierte Beschreibung" descr="Ein Bild, das Ebene, draußen, Flugzeug, Flughafen enthält.Automatisch generierte Beschreibu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8787" y="96837"/>
            <a:ext cx="2197101" cy="1536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ublic Transportation Case Studies"/>
          <p:cNvSpPr txBox="1">
            <a:spLocks noGrp="1"/>
          </p:cNvSpPr>
          <p:nvPr>
            <p:ph type="title" idx="4294967295"/>
          </p:nvPr>
        </p:nvSpPr>
        <p:spPr>
          <a:xfrm>
            <a:off x="1041400" y="350837"/>
            <a:ext cx="7275513" cy="3698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t>Public Transportation Case Studies</a:t>
            </a:r>
          </a:p>
        </p:txBody>
      </p:sp>
      <p:pic>
        <p:nvPicPr>
          <p:cNvPr id="76" name="Ein Bild, das Straße, Bus, draußen, Transport enthält.Automatisch generierte Beschreibung" descr="Ein Bild, das Straße, Bus, draußen, Transport enthält.Automatisch generierte Beschreibu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00" y="1060450"/>
            <a:ext cx="7077075" cy="4718050"/>
          </a:xfrm>
          <a:prstGeom prst="rect">
            <a:avLst/>
          </a:prstGeom>
          <a:ln w="12700">
            <a:miter lim="400000"/>
          </a:ln>
          <a:effectLst>
            <a:outerShdw blurRad="50800" dist="127000" dir="2700000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ublic Transportation Applications"/>
          <p:cNvSpPr txBox="1"/>
          <p:nvPr/>
        </p:nvSpPr>
        <p:spPr>
          <a:xfrm>
            <a:off x="1041400" y="350837"/>
            <a:ext cx="72755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>
                <a:solidFill>
                  <a:srgbClr val="006EAA"/>
                </a:solidFill>
              </a:defRPr>
            </a:lvl1pPr>
          </a:lstStyle>
          <a:p>
            <a:r>
              <a:t>Public Transportation Applications</a:t>
            </a:r>
          </a:p>
        </p:txBody>
      </p:sp>
      <p:sp>
        <p:nvSpPr>
          <p:cNvPr id="79" name="Supervision of elevators and escalators…"/>
          <p:cNvSpPr txBox="1"/>
          <p:nvPr/>
        </p:nvSpPr>
        <p:spPr>
          <a:xfrm>
            <a:off x="980757" y="936624"/>
            <a:ext cx="7396798" cy="52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Supervision of elevators and escalators 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Entry control for doors/gates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Managing public transportation arrival time displays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Monitoring fuel tank levels in depots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Observing functionality of vehicles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Pre-Configured voice messages fed to speakers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AC/ heater control and control of ventilation system underground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Managing pumps in tunnels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Controlling of track switches and heaters during winter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Sending location of vehicles to Control Room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</p:txBody>
      </p:sp>
      <p:pic>
        <p:nvPicPr>
          <p:cNvPr id="80" name="Ein Bild, das Straße, Bus, draußen, Transport enthält.Automatisch generierte Beschreibung" descr="Ein Bild, das Straße, Bus, draußen, Transport enthält.Automatisch generierte Beschreibu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25" y="195262"/>
            <a:ext cx="2224088" cy="1482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Ein Bild, das Schild, Zeichnung, sitzend, Teller enthält.Automatisch generierte Beschreibung" descr="Ein Bild, das Schild, Zeichnung, sitzend, Teller enthält.Automatisch generierte Beschreibu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5313362"/>
            <a:ext cx="2924175" cy="839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.png" descr="imag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412" y="4737100"/>
            <a:ext cx="1408113" cy="173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Ein Bild, das Schild, Ende, sitzend, Zeichnung enthält.Automatisch generierte Beschreibung" descr="Ein Bild, das Schild, Ende, sitzend, Zeichnung enthält.Automatisch generierte Beschreibu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825" y="5399087"/>
            <a:ext cx="3544888" cy="690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il and Gas Case Studies"/>
          <p:cNvSpPr txBox="1">
            <a:spLocks noGrp="1"/>
          </p:cNvSpPr>
          <p:nvPr>
            <p:ph type="title" idx="4294967295"/>
          </p:nvPr>
        </p:nvSpPr>
        <p:spPr>
          <a:xfrm>
            <a:off x="1041400" y="350837"/>
            <a:ext cx="7275513" cy="3698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t>Oil and Gas Case Studies</a:t>
            </a:r>
          </a:p>
        </p:txBody>
      </p:sp>
      <p:pic>
        <p:nvPicPr>
          <p:cNvPr id="86" name="Ein Bild, das Berg, draußen, Zug, Gras enthält.Automatisch generierte Beschreibung" descr="Ein Bild, das Berg, draußen, Zug, Gras enthält.Automatisch generierte Beschreibu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1400" y="1060450"/>
            <a:ext cx="7061200" cy="4737100"/>
          </a:xfrm>
          <a:prstGeom prst="rect">
            <a:avLst/>
          </a:prstGeom>
          <a:ln w="12700">
            <a:miter lim="400000"/>
          </a:ln>
          <a:effectLst>
            <a:outerShdw blurRad="50800" dist="127000" dir="2700000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il and Gas Applications"/>
          <p:cNvSpPr txBox="1"/>
          <p:nvPr/>
        </p:nvSpPr>
        <p:spPr>
          <a:xfrm>
            <a:off x="1041400" y="350837"/>
            <a:ext cx="72755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>
                <a:solidFill>
                  <a:srgbClr val="006EAA"/>
                </a:solidFill>
              </a:defRPr>
            </a:lvl1pPr>
          </a:lstStyle>
          <a:p>
            <a:r>
              <a:t>Oil and Gas Applications</a:t>
            </a:r>
          </a:p>
        </p:txBody>
      </p:sp>
      <p:sp>
        <p:nvSpPr>
          <p:cNvPr id="89" name="Leak detection in pipe line…"/>
          <p:cNvSpPr txBox="1"/>
          <p:nvPr/>
        </p:nvSpPr>
        <p:spPr>
          <a:xfrm>
            <a:off x="980757" y="936624"/>
            <a:ext cx="7396798" cy="559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Leak detection in pipe line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Detection of Spills (send alarm)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Gas and Flame Detection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Measuring temperature of oil/gas in pipe line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Controlling pressure of well heads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Observation of flow rate in pine line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Controlling of valves and Chokes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Cathodic Corrosion Protection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Siren or pre-configured voice Alarming in case of emergency in plant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</p:txBody>
      </p:sp>
      <p:pic>
        <p:nvPicPr>
          <p:cNvPr id="90" name="Ein Bild, das Straße, Bus, draußen, Transport enthält.Automatisch generierte Beschreibung" descr="Ein Bild, das Straße, Bus, draußen, Transport enthält.Automatisch generierte Beschreibu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450" y="179387"/>
            <a:ext cx="2224088" cy="1482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Ein Bild, das Text enthält.Automatisch generierte Beschreibung" descr="Ein Bild, das Text enthält.Automatisch generierte Beschreibu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1737" y="4571999"/>
            <a:ext cx="1660526" cy="1673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.png" descr="imag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575" y="5106987"/>
            <a:ext cx="2659063" cy="1138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Ein Bild, das Berg, draußen, Zug, Gras enthält.Automatisch generierte Beschreibung" descr="Ein Bild, das Berg, draußen, Zug, Gras enthält.Automatisch generierte Beschreibu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9737" y="179387"/>
            <a:ext cx="2209801" cy="1482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Ein Bild, das Text enthält.Automatisch generierte Beschreibung" descr="Ein Bild, das Text enthält.Automatisch generierte Beschreibu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4773612"/>
            <a:ext cx="3165475" cy="989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Electricity Case Studies"/>
          <p:cNvSpPr txBox="1">
            <a:spLocks noGrp="1"/>
          </p:cNvSpPr>
          <p:nvPr>
            <p:ph type="title" idx="4294967295"/>
          </p:nvPr>
        </p:nvSpPr>
        <p:spPr>
          <a:xfrm>
            <a:off x="1041400" y="350837"/>
            <a:ext cx="7275513" cy="3698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t>Electricity Case Studies</a:t>
            </a:r>
          </a:p>
        </p:txBody>
      </p:sp>
      <p:pic>
        <p:nvPicPr>
          <p:cNvPr id="97" name="Ein Bild, das Berg, draußen, Zug, Gras enthält.Automatisch generierte Beschreibung" descr="Ein Bild, das Berg, draußen, Zug, Gras enthält.Automatisch generierte Beschreibu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1400" y="1060450"/>
            <a:ext cx="7061200" cy="473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Ein Bild, das draußen, Gras, Pylon, Objekt enthält.Automatisch generierte Beschreibung" descr="Ein Bild, das draußen, Gras, Pylon, Objekt enthält.Automatisch generierte Beschreibu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50" y="1016000"/>
            <a:ext cx="7175500" cy="4787900"/>
          </a:xfrm>
          <a:prstGeom prst="rect">
            <a:avLst/>
          </a:prstGeom>
          <a:ln w="12700">
            <a:miter lim="400000"/>
          </a:ln>
          <a:effectLst>
            <a:outerShdw blurRad="50800" dist="127000" dir="2700000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Electricity Applications"/>
          <p:cNvSpPr txBox="1"/>
          <p:nvPr/>
        </p:nvSpPr>
        <p:spPr>
          <a:xfrm>
            <a:off x="1041400" y="350837"/>
            <a:ext cx="72755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>
                <a:solidFill>
                  <a:srgbClr val="006EAA"/>
                </a:solidFill>
              </a:defRPr>
            </a:lvl1pPr>
          </a:lstStyle>
          <a:p>
            <a:r>
              <a:t>Electricity Applications</a:t>
            </a:r>
          </a:p>
        </p:txBody>
      </p:sp>
      <p:sp>
        <p:nvSpPr>
          <p:cNvPr id="101" name="Smart Meter Reading…"/>
          <p:cNvSpPr txBox="1"/>
          <p:nvPr/>
        </p:nvSpPr>
        <p:spPr>
          <a:xfrm>
            <a:off x="980757" y="936625"/>
            <a:ext cx="7396798" cy="658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Smart Meter Reading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Street Light Control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Monitoring transformer sub-stations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Controlling Circuit breakers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Pole mounted switches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Smart grid – turning on and off sections of transmission line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Controlling and monitoring of renewable energy supplies (photovoltaic/ wind turbines)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Controlling of warning lights for transmission towers in airport proximity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Monitor on- and off-shore wind generators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Intrusion alarm for sub-stations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</p:txBody>
      </p:sp>
      <p:pic>
        <p:nvPicPr>
          <p:cNvPr id="102" name="Ein Bild, das Straße, Bus, draußen, Transport enthält.Automatisch generierte Beschreibung" descr="Ein Bild, das Straße, Bus, draußen, Transport enthält.Automatisch generierte Beschreibu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450" y="179387"/>
            <a:ext cx="2224088" cy="1482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Ein Bild, das Text enthält.Automatisch generierte Beschreibung" descr="Ein Bild, das Text enthält.Automatisch generierte Beschreibu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950" y="4427537"/>
            <a:ext cx="2436813" cy="2436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Ein Bild, das Text enthält.Automatisch generierte Beschreibung" descr="Ein Bild, das Text enthält.Automatisch generierte Beschreibu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325" y="4746625"/>
            <a:ext cx="2860675" cy="1503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.png" descr="imag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62" y="5041900"/>
            <a:ext cx="2436813" cy="1208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Ein Bild, das draußen, Gras, Pylon, Objekt enthält.Automatisch generierte Beschreibung" descr="Ein Bild, das draußen, Gras, Pylon, Objekt enthält.Automatisch generierte Beschreibu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75" y="179387"/>
            <a:ext cx="2252663" cy="1503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Water and Waste Water Case Studies"/>
          <p:cNvSpPr txBox="1">
            <a:spLocks noGrp="1"/>
          </p:cNvSpPr>
          <p:nvPr>
            <p:ph type="title" idx="4294967295"/>
          </p:nvPr>
        </p:nvSpPr>
        <p:spPr>
          <a:xfrm>
            <a:off x="1041400" y="350837"/>
            <a:ext cx="7275513" cy="3698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t>Water and Waste Water Case Studies</a:t>
            </a:r>
          </a:p>
        </p:txBody>
      </p:sp>
      <p:pic>
        <p:nvPicPr>
          <p:cNvPr id="109" name="Ein Bild, das Gras, draußen, Wasser, Zug enthält.Automatisch generierte Beschreibung" descr="Ein Bild, das Gras, draußen, Wasser, Zug enthält.Automatisch generierte Beschreibu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" y="1231900"/>
            <a:ext cx="7810500" cy="4394200"/>
          </a:xfrm>
          <a:prstGeom prst="rect">
            <a:avLst/>
          </a:prstGeom>
          <a:ln w="12700">
            <a:miter lim="400000"/>
          </a:ln>
          <a:effectLst>
            <a:outerShdw blurRad="50800" dist="127000" dir="2700000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unk-Electronic Piciorgros GmbH…"/>
          <p:cNvSpPr txBox="1"/>
          <p:nvPr/>
        </p:nvSpPr>
        <p:spPr>
          <a:xfrm>
            <a:off x="858519" y="812800"/>
            <a:ext cx="7376161" cy="409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500"/>
              </a:spcBef>
              <a:defRPr b="1">
                <a:solidFill>
                  <a:srgbClr val="006EAA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457200" indent="-457200">
              <a:spcBef>
                <a:spcPts val="500"/>
              </a:spcBef>
              <a:defRPr b="1">
                <a:solidFill>
                  <a:srgbClr val="006EA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Funk-Electronic Piciorgros GmbH</a:t>
            </a:r>
          </a:p>
          <a:p>
            <a:pPr marL="457200" indent="-457200">
              <a:spcBef>
                <a:spcPts val="500"/>
              </a:spcBef>
              <a:defRPr b="1">
                <a:solidFill>
                  <a:srgbClr val="006EA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(TMC-200 / T-One Terminal)</a:t>
            </a:r>
          </a:p>
          <a:p>
            <a:pPr marL="457200" indent="-457200">
              <a:spcBef>
                <a:spcPts val="500"/>
              </a:spcBef>
              <a:defRPr sz="1200" b="1">
                <a:solidFill>
                  <a:srgbClr val="006EAA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457200" indent="-457200">
              <a:spcBef>
                <a:spcPts val="500"/>
              </a:spcBef>
              <a:defRPr b="1">
                <a:solidFill>
                  <a:srgbClr val="006EA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350, 380, 410, 450, 800 MHz</a:t>
            </a:r>
          </a:p>
          <a:p>
            <a:pPr marL="457200" indent="-457200">
              <a:spcBef>
                <a:spcPts val="500"/>
              </a:spcBef>
              <a:defRPr b="1">
                <a:solidFill>
                  <a:srgbClr val="006EA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Status, SDS, Packet Data, MSPD</a:t>
            </a:r>
          </a:p>
          <a:p>
            <a:pPr marL="457200" indent="-457200">
              <a:spcBef>
                <a:spcPts val="500"/>
              </a:spcBef>
              <a:defRPr b="1">
                <a:solidFill>
                  <a:srgbClr val="006EA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Authentication, Encryption, </a:t>
            </a:r>
          </a:p>
          <a:p>
            <a:pPr marL="457200" indent="-457200">
              <a:spcBef>
                <a:spcPts val="500"/>
              </a:spcBef>
              <a:defRPr b="1">
                <a:solidFill>
                  <a:srgbClr val="006EA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TEA1, 2, 3</a:t>
            </a:r>
          </a:p>
          <a:p>
            <a:pPr marL="457200" indent="-457200">
              <a:spcBef>
                <a:spcPts val="500"/>
              </a:spcBef>
              <a:defRPr b="1">
                <a:solidFill>
                  <a:srgbClr val="006EAA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38" name="Unbenannt-1" descr="Unbenannt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187" y="0"/>
            <a:ext cx="2419351" cy="624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C:\Dokumente und Einstellungen\Admin\Desktop\TMC-200.png" descr="C:\Dokumente und Einstellungen\Admin\Desktop\TMC-2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065587"/>
            <a:ext cx="3343275" cy="1852613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Water and Waste Water Applications"/>
          <p:cNvSpPr txBox="1"/>
          <p:nvPr/>
        </p:nvSpPr>
        <p:spPr>
          <a:xfrm>
            <a:off x="1041400" y="350837"/>
            <a:ext cx="72755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>
                <a:solidFill>
                  <a:srgbClr val="006EAA"/>
                </a:solidFill>
              </a:defRPr>
            </a:lvl1pPr>
          </a:lstStyle>
          <a:p>
            <a:r>
              <a:t>Water and Waste Water Applications</a:t>
            </a:r>
          </a:p>
        </p:txBody>
      </p:sp>
      <p:sp>
        <p:nvSpPr>
          <p:cNvPr id="112" name="Measuring sensors in water tanks…"/>
          <p:cNvSpPr txBox="1"/>
          <p:nvPr/>
        </p:nvSpPr>
        <p:spPr>
          <a:xfrm>
            <a:off x="1037907" y="995362"/>
            <a:ext cx="7398386" cy="592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Measuring sensors in water tanks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Turning on and off water pumps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Measuring purity and cleanliness of fresh water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Opening/ Closing valves in case of emergency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Emergency shut down in case impurities are found in fresh water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Pump engine overheat protection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Temperature, pressure, flow of water (e.g. pulse counter inputs) in pipe lines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Leak detection of water pipe lines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Monitoring of water level of rivers, dams and canals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Tsunami/Hurricane warning system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</p:txBody>
      </p:sp>
      <p:pic>
        <p:nvPicPr>
          <p:cNvPr id="113" name="Ein Bild, das Straße, Bus, draußen, Transport enthält.Automatisch generierte Beschreibung" descr="Ein Bild, das Straße, Bus, draußen, Transport enthält.Automatisch generierte Beschreibu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450" y="179387"/>
            <a:ext cx="2224088" cy="1482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Ein Bild, das Gras, draußen, Wasser, Zug enthält.Automatisch generierte Beschreibung" descr="Ein Bild, das Gras, draußen, Wasser, Zug enthält.Automatisch generierte Beschreibu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287" y="179387"/>
            <a:ext cx="2635251" cy="1482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Ein Bild, das Text enthält.Automatisch generierte Beschreibung" descr="Ein Bild, das Text enthält.Automatisch generierte Beschreibu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87" y="4873625"/>
            <a:ext cx="2027238" cy="1455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.png" descr="imag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925" y="4943475"/>
            <a:ext cx="2038350" cy="1385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Ein Bild, das Text enthält.Automatisch generierte Beschreibung" descr="Ein Bild, das Text enthält.Automatisch generierte Beschreibu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737" y="5265737"/>
            <a:ext cx="2278063" cy="1063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ining Case Studies"/>
          <p:cNvSpPr txBox="1">
            <a:spLocks noGrp="1"/>
          </p:cNvSpPr>
          <p:nvPr>
            <p:ph type="title" idx="4294967295"/>
          </p:nvPr>
        </p:nvSpPr>
        <p:spPr>
          <a:xfrm>
            <a:off x="1041400" y="350837"/>
            <a:ext cx="7275513" cy="3698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t>Mining Case Studies</a:t>
            </a:r>
          </a:p>
        </p:txBody>
      </p:sp>
      <p:pic>
        <p:nvPicPr>
          <p:cNvPr id="120" name="Ein Bild, das draußen, Fahrzeug, Wüste, Schmutz enthält.Automatisch generierte Beschreibung" descr="Ein Bild, das draußen, Fahrzeug, Wüste, Schmutz enthält.Automatisch generierte Beschreibu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712" y="941387"/>
            <a:ext cx="6632576" cy="4975226"/>
          </a:xfrm>
          <a:prstGeom prst="rect">
            <a:avLst/>
          </a:prstGeom>
          <a:ln w="12700">
            <a:miter lim="400000"/>
          </a:ln>
          <a:effectLst>
            <a:outerShdw blurRad="50800" dist="127000" dir="2700000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Mining Applications"/>
          <p:cNvSpPr txBox="1"/>
          <p:nvPr/>
        </p:nvSpPr>
        <p:spPr>
          <a:xfrm>
            <a:off x="1041400" y="350837"/>
            <a:ext cx="72755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>
                <a:solidFill>
                  <a:srgbClr val="006EAA"/>
                </a:solidFill>
              </a:defRPr>
            </a:lvl1pPr>
          </a:lstStyle>
          <a:p>
            <a:r>
              <a:t>Mining Applications</a:t>
            </a:r>
          </a:p>
        </p:txBody>
      </p:sp>
      <p:sp>
        <p:nvSpPr>
          <p:cNvPr id="123" name="Floor warning system in case of heavy rain…"/>
          <p:cNvSpPr txBox="1"/>
          <p:nvPr/>
        </p:nvSpPr>
        <p:spPr>
          <a:xfrm>
            <a:off x="980757" y="936625"/>
            <a:ext cx="7396798" cy="658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Floor warning system in case of heavy rain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Managing pumps for dewatering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Groundwater well monitoring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Monitor the heavy machinery by checking operation and maintenance data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Monitoring vehicle location (GPS)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Collision prevention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Controlled remote blasting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Collection of seismic data before blasting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Alarming system in case of emergency (pre-configured voice messages fed to speakers)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Back up for terminals underground (speak to control room in case of emergency)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</p:txBody>
      </p:sp>
      <p:pic>
        <p:nvPicPr>
          <p:cNvPr id="124" name="Ein Bild, das draußen, Fahrzeug, Wüste, Schmutz enthält.Automatisch generierte Beschreibung" descr="Ein Bild, das draußen, Fahrzeug, Wüste, Schmutz enthält.Automatisch generierte Beschreibu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79387"/>
            <a:ext cx="2141538" cy="160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.png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5" y="4845050"/>
            <a:ext cx="2684463" cy="2012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.png" descr="imag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912" y="4845050"/>
            <a:ext cx="2011363" cy="2012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.png" descr="imag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1074" y="5018230"/>
            <a:ext cx="2139951" cy="1665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pecial Case Study – The Panama Canal"/>
          <p:cNvSpPr txBox="1">
            <a:spLocks noGrp="1"/>
          </p:cNvSpPr>
          <p:nvPr>
            <p:ph type="title" idx="4294967295"/>
          </p:nvPr>
        </p:nvSpPr>
        <p:spPr>
          <a:xfrm>
            <a:off x="1041400" y="350837"/>
            <a:ext cx="7275513" cy="3698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t>Special Case Study – The Panama Canal</a:t>
            </a:r>
          </a:p>
        </p:txBody>
      </p:sp>
      <p:pic>
        <p:nvPicPr>
          <p:cNvPr id="130" name="Ein Bild, das Wasser, Boot, draußen, Gras enthält.Automatisch generierte Beschreibung" descr="Ein Bild, das Wasser, Boot, draußen, Gras enthält.Automatisch generierte Beschreibu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712" y="1289050"/>
            <a:ext cx="6632576" cy="4144963"/>
          </a:xfrm>
          <a:prstGeom prst="rect">
            <a:avLst/>
          </a:prstGeom>
          <a:ln w="12700">
            <a:miter lim="400000"/>
          </a:ln>
          <a:effectLst>
            <a:outerShdw blurRad="50800" dist="127000" dir="2700000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pecial Case Application – the Panama Canal"/>
          <p:cNvSpPr txBox="1"/>
          <p:nvPr/>
        </p:nvSpPr>
        <p:spPr>
          <a:xfrm>
            <a:off x="1041400" y="350837"/>
            <a:ext cx="72755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>
                <a:solidFill>
                  <a:srgbClr val="006EAA"/>
                </a:solidFill>
              </a:defRPr>
            </a:lvl1pPr>
          </a:lstStyle>
          <a:p>
            <a:r>
              <a:rPr dirty="0"/>
              <a:t>Special Case Application – the Panama Canal</a:t>
            </a:r>
          </a:p>
        </p:txBody>
      </p:sp>
      <p:sp>
        <p:nvSpPr>
          <p:cNvPr id="133" name="Floor warning system…"/>
          <p:cNvSpPr txBox="1"/>
          <p:nvPr/>
        </p:nvSpPr>
        <p:spPr>
          <a:xfrm>
            <a:off x="980757" y="936625"/>
            <a:ext cx="7396798" cy="426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Floor warning system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Managing pumps 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Opening/ Closing of gates/ water gates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Buoy Monitoring (weather monitoring)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r>
              <a:t>Alarming system in case of emergency (pre-configured voice messages fed to speakers)</a:t>
            </a:r>
          </a:p>
          <a:p>
            <a:pPr marL="342900" indent="-342900" algn="l" defTabSz="457200">
              <a:buSzPct val="100000"/>
              <a:buFont typeface="Arial"/>
              <a:buChar char="•"/>
              <a:defRPr sz="22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  <a:p>
            <a:pPr marL="342900" indent="-342900" algn="l" defTabSz="457200">
              <a:buSzPct val="100000"/>
              <a:buFont typeface="Arial"/>
              <a:buChar char="•"/>
              <a:defRPr sz="1800"/>
            </a:pPr>
            <a:endParaRPr/>
          </a:p>
        </p:txBody>
      </p:sp>
      <p:pic>
        <p:nvPicPr>
          <p:cNvPr id="134" name="Ein Bild, das Wasser, Boot, draußen, Gras enthält.Automatisch generierte Beschreibung" descr="Ein Bild, das Wasser, Boot, draußen, Gras enthält.Automatisch generierte Beschreibu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84150"/>
            <a:ext cx="2141538" cy="133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.png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637" y="5584825"/>
            <a:ext cx="3390901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Tetra_Logo" descr="Tetra_Log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800" y="1938337"/>
            <a:ext cx="4695825" cy="235902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For the next (at least) 10-20 years"/>
          <p:cNvSpPr txBox="1"/>
          <p:nvPr/>
        </p:nvSpPr>
        <p:spPr>
          <a:xfrm>
            <a:off x="2682562" y="4865496"/>
            <a:ext cx="400430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b="1" dirty="0">
                <a:solidFill>
                  <a:srgbClr val="006EAA"/>
                </a:solidFill>
              </a:rPr>
              <a:t>For the next (at least) 10-20 years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unk - Electronic Piciorgros GmbH…"/>
          <p:cNvSpPr txBox="1"/>
          <p:nvPr/>
        </p:nvSpPr>
        <p:spPr>
          <a:xfrm>
            <a:off x="2773362" y="2492375"/>
            <a:ext cx="3527426" cy="3208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900"/>
              </a:spcBef>
              <a:defRPr sz="1600" b="1">
                <a:latin typeface="+mj-lt"/>
                <a:ea typeface="+mj-ea"/>
                <a:cs typeface="+mj-cs"/>
                <a:sym typeface="Arial"/>
              </a:defRPr>
            </a:pPr>
            <a:r>
              <a:t>Funk - Electronic Piciorgros GmbH</a:t>
            </a:r>
          </a:p>
          <a:p>
            <a:pPr>
              <a:spcBef>
                <a:spcPts val="900"/>
              </a:spcBef>
              <a:defRPr sz="1600" b="1">
                <a:latin typeface="+mj-lt"/>
                <a:ea typeface="+mj-ea"/>
                <a:cs typeface="+mj-cs"/>
                <a:sym typeface="Arial"/>
              </a:defRPr>
            </a:pPr>
            <a:r>
              <a:t>Claudiastr. 5</a:t>
            </a:r>
          </a:p>
          <a:p>
            <a:pPr>
              <a:spcBef>
                <a:spcPts val="900"/>
              </a:spcBef>
              <a:defRPr sz="1600" b="1">
                <a:latin typeface="+mj-lt"/>
                <a:ea typeface="+mj-ea"/>
                <a:cs typeface="+mj-cs"/>
                <a:sym typeface="Arial"/>
              </a:defRPr>
            </a:pPr>
            <a:r>
              <a:t>51145 Köln-Porz</a:t>
            </a:r>
          </a:p>
          <a:p>
            <a:pPr>
              <a:spcBef>
                <a:spcPts val="900"/>
              </a:spcBef>
              <a:defRPr sz="1600" b="1">
                <a:latin typeface="+mj-lt"/>
                <a:ea typeface="+mj-ea"/>
                <a:cs typeface="+mj-cs"/>
                <a:sym typeface="Arial"/>
              </a:defRPr>
            </a:pPr>
            <a:r>
              <a:t>Germany</a:t>
            </a:r>
          </a:p>
          <a:p>
            <a:pPr>
              <a:spcBef>
                <a:spcPts val="1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1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1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900"/>
              </a:spcBef>
              <a:defRPr sz="1600" b="1">
                <a:latin typeface="+mj-lt"/>
                <a:ea typeface="+mj-ea"/>
                <a:cs typeface="+mj-cs"/>
                <a:sym typeface="Arial"/>
              </a:defRPr>
            </a:pPr>
            <a:r>
              <a:rPr u="sng">
                <a:solidFill>
                  <a:srgbClr val="F5964B"/>
                </a:solidFill>
                <a:uFill>
                  <a:solidFill>
                    <a:srgbClr val="F5964B"/>
                  </a:solidFill>
                </a:uFill>
                <a:hlinkClick r:id="rId2"/>
              </a:rPr>
              <a:t>www.TetraModem.com</a:t>
            </a:r>
          </a:p>
        </p:txBody>
      </p:sp>
      <p:pic>
        <p:nvPicPr>
          <p:cNvPr id="141" name="Piciorgros_Logo" descr="Piciorgros_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825" y="1684337"/>
            <a:ext cx="3490913" cy="73025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hank you very much for your interest in our Products"/>
          <p:cNvSpPr txBox="1">
            <a:spLocks noGrp="1"/>
          </p:cNvSpPr>
          <p:nvPr>
            <p:ph type="title" idx="4294967295"/>
          </p:nvPr>
        </p:nvSpPr>
        <p:spPr>
          <a:xfrm>
            <a:off x="933450" y="4254500"/>
            <a:ext cx="7275513" cy="304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r>
              <a:t>Thank you very much for your interest in our Products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Why TETRA for SCADA Applications?"/>
          <p:cNvSpPr txBox="1">
            <a:spLocks noGrp="1"/>
          </p:cNvSpPr>
          <p:nvPr>
            <p:ph type="title" idx="4294967295"/>
          </p:nvPr>
        </p:nvSpPr>
        <p:spPr>
          <a:xfrm>
            <a:off x="1041400" y="350837"/>
            <a:ext cx="7275513" cy="3698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t>Why TETRA for SCADA Applications?</a:t>
            </a:r>
          </a:p>
        </p:txBody>
      </p:sp>
      <p:sp>
        <p:nvSpPr>
          <p:cNvPr id="42" name="Supervise Control And Data Acquisition in privately owned network…"/>
          <p:cNvSpPr txBox="1">
            <a:spLocks noGrp="1"/>
          </p:cNvSpPr>
          <p:nvPr>
            <p:ph type="body" idx="4294967295"/>
          </p:nvPr>
        </p:nvSpPr>
        <p:spPr>
          <a:xfrm>
            <a:off x="1041400" y="1436687"/>
            <a:ext cx="7275513" cy="42973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❖"/>
            </a:pPr>
            <a:r>
              <a:t>Supervise Control And Data Acquisition in privately owned network</a:t>
            </a:r>
          </a:p>
          <a:p>
            <a:pPr>
              <a:buChar char="❖"/>
            </a:pPr>
            <a:r>
              <a:t>Controlled locally or in remote locations</a:t>
            </a:r>
          </a:p>
          <a:p>
            <a:pPr>
              <a:buChar char="❖"/>
            </a:pPr>
            <a:r>
              <a:t>Small to medium size data packets, perfect for narrowband</a:t>
            </a:r>
          </a:p>
          <a:p>
            <a:pPr>
              <a:buChar char="❖"/>
            </a:pPr>
            <a:r>
              <a:t>TETRA communication methods ideal for SCADA:</a:t>
            </a:r>
          </a:p>
          <a:p>
            <a:pPr marL="523875" lvl="1" indent="-207962">
              <a:lnSpc>
                <a:spcPct val="100000"/>
              </a:lnSpc>
              <a:spcBef>
                <a:spcPts val="400"/>
              </a:spcBef>
              <a:buClrTx/>
              <a:defRPr sz="1800" b="0"/>
            </a:pPr>
            <a:r>
              <a:t>Status Message</a:t>
            </a:r>
          </a:p>
          <a:p>
            <a:pPr marL="523875" lvl="1" indent="-207962">
              <a:lnSpc>
                <a:spcPct val="100000"/>
              </a:lnSpc>
              <a:spcBef>
                <a:spcPts val="400"/>
              </a:spcBef>
              <a:buClrTx/>
              <a:defRPr sz="1800" b="0"/>
            </a:pPr>
            <a:r>
              <a:t>SDS Message</a:t>
            </a:r>
          </a:p>
          <a:p>
            <a:pPr marL="523875" lvl="1" indent="-207962">
              <a:lnSpc>
                <a:spcPct val="100000"/>
              </a:lnSpc>
              <a:spcBef>
                <a:spcPts val="400"/>
              </a:spcBef>
              <a:buClrTx/>
              <a:defRPr sz="1800" b="0"/>
            </a:pPr>
            <a:r>
              <a:t>Packet Data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MO-100 = Tetra MOdem -100…"/>
          <p:cNvSpPr txBox="1"/>
          <p:nvPr/>
        </p:nvSpPr>
        <p:spPr>
          <a:xfrm>
            <a:off x="871219" y="1262062"/>
            <a:ext cx="7376161" cy="2568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500"/>
              </a:spcBef>
              <a:defRPr b="1">
                <a:solidFill>
                  <a:srgbClr val="006EA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TMO-100 = </a:t>
            </a:r>
            <a:r>
              <a:rPr>
                <a:solidFill>
                  <a:srgbClr val="E48C2C"/>
                </a:solidFill>
              </a:rPr>
              <a:t>T</a:t>
            </a:r>
            <a:r>
              <a:t>etra </a:t>
            </a:r>
            <a:r>
              <a:rPr>
                <a:solidFill>
                  <a:srgbClr val="E48C2C"/>
                </a:solidFill>
              </a:rPr>
              <a:t>MO</a:t>
            </a:r>
            <a:r>
              <a:t>dem -100</a:t>
            </a:r>
          </a:p>
          <a:p>
            <a:pPr marL="457200" indent="-457200">
              <a:spcBef>
                <a:spcPts val="500"/>
              </a:spcBef>
              <a:defRPr b="1">
                <a:solidFill>
                  <a:srgbClr val="006EAA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457200" indent="-457200">
              <a:spcBef>
                <a:spcPts val="500"/>
              </a:spcBef>
              <a:defRPr b="1">
                <a:solidFill>
                  <a:srgbClr val="006EA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Second Generation </a:t>
            </a:r>
          </a:p>
          <a:p>
            <a:pPr marL="457200" indent="-457200">
              <a:spcBef>
                <a:spcPts val="500"/>
              </a:spcBef>
              <a:defRPr b="1">
                <a:solidFill>
                  <a:srgbClr val="006EAA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457200" indent="-457200">
              <a:spcBef>
                <a:spcPts val="500"/>
              </a:spcBef>
              <a:defRPr b="1">
                <a:solidFill>
                  <a:srgbClr val="006EA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Professional TETRA </a:t>
            </a:r>
          </a:p>
          <a:p>
            <a:pPr marL="457200" indent="-457200">
              <a:spcBef>
                <a:spcPts val="500"/>
              </a:spcBef>
              <a:defRPr b="1">
                <a:solidFill>
                  <a:srgbClr val="006EA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Data Modem with Voice Option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TRA Modem and RTU for SCADA applications with and without embedded I/Os"/>
          <p:cNvSpPr txBox="1">
            <a:spLocks noGrp="1"/>
          </p:cNvSpPr>
          <p:nvPr>
            <p:ph type="title" idx="4294967295"/>
          </p:nvPr>
        </p:nvSpPr>
        <p:spPr>
          <a:xfrm>
            <a:off x="4621212" y="384175"/>
            <a:ext cx="3889376" cy="11080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t>TETRA Modem and RTU for SCADA applications with and without embedded I/Os</a:t>
            </a:r>
          </a:p>
        </p:txBody>
      </p:sp>
      <p:pic>
        <p:nvPicPr>
          <p:cNvPr id="47" name="C:\Dokumente und Einstellungen\Admin\Eigene Dateien\Dropbox\V§_2.png" descr="C:\Dokumente und Einstellungen\Admin\Eigene Dateien\Dropbox\V§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12" y="306387"/>
            <a:ext cx="5532438" cy="4618038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39999"/>
              </a:srgbClr>
            </a:outerShdw>
          </a:effectLst>
        </p:spPr>
      </p:pic>
      <p:pic>
        <p:nvPicPr>
          <p:cNvPr id="48" name="C:\Dokumente und Einstellungen\Admin\Desktop\TMO-100_V3_27.png" descr="C:\Dokumente und Einstellungen\Admin\Desktop\TMO-100_V3_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587" y="1663700"/>
            <a:ext cx="5540376" cy="4516438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MO-100 - TETRA related Features"/>
          <p:cNvSpPr txBox="1">
            <a:spLocks noGrp="1"/>
          </p:cNvSpPr>
          <p:nvPr>
            <p:ph type="title" idx="4294967295"/>
          </p:nvPr>
        </p:nvSpPr>
        <p:spPr>
          <a:xfrm>
            <a:off x="1041400" y="490537"/>
            <a:ext cx="7275513" cy="5492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2400"/>
            </a:pPr>
            <a:r>
              <a:t>TMO-100 - TETRA related Features</a:t>
            </a:r>
            <a:r>
              <a:rPr sz="3600"/>
              <a:t> </a:t>
            </a:r>
          </a:p>
        </p:txBody>
      </p:sp>
      <p:sp>
        <p:nvSpPr>
          <p:cNvPr id="51" name="SDS can be up to 255 bytes (2047 Bit) long. Type TL and TL 4…"/>
          <p:cNvSpPr txBox="1"/>
          <p:nvPr/>
        </p:nvSpPr>
        <p:spPr>
          <a:xfrm>
            <a:off x="947419" y="1300162"/>
            <a:ext cx="7676199" cy="540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SDS can be up to 255 bytes (2047 Bit) long. Type TL and TL 4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Packet Switched Data (IP) supported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Packet Data Channel Sharing supported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Single and Multi Slot Packet Data supported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Secondary Control Channel supported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Automatic PPP Link set up to the TETRA Switch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Router Function with Port Forwarding and NAT 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Up to 3 Watt RF Output Power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Encryption, Authentication 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Voice feature even with active Packet Data Link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Build in Tetra Monitor (local and remote) via embedded Web Server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Calibrated Field Strength Indicator on the Front Panel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Short Data or SDS can be sent as alarms (low field strength ...)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350 MHz, 380 MHz, 410 MHz 450 MHz and 800 MHz available</a:t>
            </a:r>
          </a:p>
          <a:p>
            <a:pPr marL="352425" indent="-352425" algn="l">
              <a:spcBef>
                <a:spcPts val="5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MO-100"/>
          <p:cNvSpPr txBox="1">
            <a:spLocks noGrp="1"/>
          </p:cNvSpPr>
          <p:nvPr>
            <p:ph type="title" idx="4294967295"/>
          </p:nvPr>
        </p:nvSpPr>
        <p:spPr>
          <a:xfrm>
            <a:off x="1041400" y="490537"/>
            <a:ext cx="7275513" cy="5492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2400"/>
            </a:pPr>
            <a:r>
              <a:t>TMO-100</a:t>
            </a:r>
            <a:r>
              <a:rPr i="1"/>
              <a:t> </a:t>
            </a:r>
            <a:r>
              <a:rPr sz="3600"/>
              <a:t> </a:t>
            </a:r>
          </a:p>
        </p:txBody>
      </p:sp>
      <p:sp>
        <p:nvSpPr>
          <p:cNvPr id="54" name="Feature rich All in One SCADA and Telemetry Solution…"/>
          <p:cNvSpPr txBox="1"/>
          <p:nvPr/>
        </p:nvSpPr>
        <p:spPr>
          <a:xfrm>
            <a:off x="947419" y="1300162"/>
            <a:ext cx="7676199" cy="535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Feature rich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All in One</a:t>
            </a:r>
            <a:r>
              <a:t> SCADA and Telemetry Solution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TETRA-Modem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t>TETRA-RTU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Interfaces fit the User Requirements and User Protocols (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no ATDT</a:t>
            </a:r>
            <a:r>
              <a:t> .... Commands)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Embedded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WEB Server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Embedded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IP Router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Optional build in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Digital and Analog I/O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Optional </a:t>
            </a:r>
            <a:r>
              <a:rPr>
                <a:latin typeface="Tahoma Bold"/>
                <a:ea typeface="Tahoma Bold"/>
                <a:cs typeface="Tahoma Bold"/>
                <a:sym typeface="Tahoma Bold"/>
              </a:rPr>
              <a:t>Voice Feature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Field proven in many applications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IOP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 </a:t>
            </a:r>
            <a:r>
              <a:t>approved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 for most of the existing infrastructures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IC and FCC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 approval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3 Watt RF power output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 in 350 – 470 MHz range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t>DIN Rail Mounting and 12-24 Volt DC +/-20% power supply</a:t>
            </a:r>
          </a:p>
          <a:p>
            <a:pPr marL="352425" indent="-352425" algn="l">
              <a:spcBef>
                <a:spcPts val="400"/>
              </a:spcBef>
              <a:buClr>
                <a:schemeClr val="accent2"/>
              </a:buClr>
              <a:buSzPct val="100000"/>
              <a:buChar char="■"/>
              <a:defRPr sz="18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Over The Air Upgrade 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of Modem and TETRA Stack</a:t>
            </a:r>
          </a:p>
          <a:p>
            <a:pPr marL="352425" indent="-352425" algn="l">
              <a:spcBef>
                <a:spcPts val="500"/>
              </a:spcBef>
              <a:buClr>
                <a:schemeClr val="accent2"/>
              </a:buClr>
              <a:buSzPct val="100000"/>
              <a:buChar char="■"/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TS-2000 - TETRA Site Survey Test Set and Analysis Tool"/>
          <p:cNvSpPr txBox="1"/>
          <p:nvPr/>
        </p:nvSpPr>
        <p:spPr>
          <a:xfrm>
            <a:off x="4621212" y="384175"/>
            <a:ext cx="3889376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>
                <a:solidFill>
                  <a:srgbClr val="006EAA"/>
                </a:solidFill>
              </a:defRPr>
            </a:lvl1pPr>
          </a:lstStyle>
          <a:p>
            <a:r>
              <a:t>TTS-2000 - TETRA Site Survey Test Set and Analysis Tool</a:t>
            </a:r>
          </a:p>
        </p:txBody>
      </p:sp>
      <p:pic>
        <p:nvPicPr>
          <p:cNvPr id="57" name="Ein Bild, das drinnen, Tisch, sitzend, Mobiltelefon enthält.Automatisch generierte Beschreibung" descr="Ein Bild, das drinnen, Tisch, sitzend, Mobiltelefon enthält.Automatisch generierte Beschreibu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0"/>
            <a:ext cx="6045200" cy="6653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VI-100 - TETRA Voice Bridge to interconnect different TETRA Infrastructures via air interface"/>
          <p:cNvSpPr txBox="1"/>
          <p:nvPr/>
        </p:nvSpPr>
        <p:spPr>
          <a:xfrm>
            <a:off x="4621212" y="384175"/>
            <a:ext cx="3889376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>
                <a:solidFill>
                  <a:srgbClr val="006EAA"/>
                </a:solidFill>
              </a:defRPr>
            </a:lvl1pPr>
          </a:lstStyle>
          <a:p>
            <a:r>
              <a:t>DVI-100 - TETRA Voice Bridge to interconnect different TETRA Infrastructures via air interface</a:t>
            </a:r>
          </a:p>
        </p:txBody>
      </p:sp>
      <p:pic>
        <p:nvPicPr>
          <p:cNvPr id="60" name="image.png" descr="ima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00" y="384175"/>
            <a:ext cx="5715000" cy="5295900"/>
          </a:xfrm>
          <a:prstGeom prst="rect">
            <a:avLst/>
          </a:prstGeom>
          <a:ln w="12700">
            <a:miter lim="400000"/>
          </a:ln>
          <a:effectLst>
            <a:outerShdw blurRad="50800" dist="88900" dir="2700000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">
      <a:dk1>
        <a:srgbClr val="3D5159"/>
      </a:dk1>
      <a:lt1>
        <a:srgbClr val="FFFFFF"/>
      </a:lt1>
      <a:dk2>
        <a:srgbClr val="A7A7A7"/>
      </a:dk2>
      <a:lt2>
        <a:srgbClr val="535353"/>
      </a:lt2>
      <a:accent1>
        <a:srgbClr val="00A0DD"/>
      </a:accent1>
      <a:accent2>
        <a:srgbClr val="7CBA2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eere Präsentatio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ere Prä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D5159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D5159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ere Präsentation">
  <a:themeElements>
    <a:clrScheme name="Leere Prä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0DD"/>
      </a:accent1>
      <a:accent2>
        <a:srgbClr val="7CBA2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eere Präsentatio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ere Prä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D5159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D5159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876</Words>
  <Application>Microsoft Macintosh PowerPoint</Application>
  <PresentationFormat>Bildschirmpräsentation (4:3)</PresentationFormat>
  <Paragraphs>192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Tahoma</vt:lpstr>
      <vt:lpstr>Tahoma Bold</vt:lpstr>
      <vt:lpstr>Wingdings</vt:lpstr>
      <vt:lpstr>Leere Präsentation</vt:lpstr>
      <vt:lpstr>PowerPoint-Präsentation</vt:lpstr>
      <vt:lpstr>PowerPoint-Präsentation</vt:lpstr>
      <vt:lpstr>Why TETRA for SCADA Applications?</vt:lpstr>
      <vt:lpstr>PowerPoint-Präsentation</vt:lpstr>
      <vt:lpstr>TETRA Modem and RTU for SCADA applications with and without embedded I/Os</vt:lpstr>
      <vt:lpstr>TMO-100 - TETRA related Features </vt:lpstr>
      <vt:lpstr>TMO-100  </vt:lpstr>
      <vt:lpstr>PowerPoint-Präsentation</vt:lpstr>
      <vt:lpstr>PowerPoint-Präsentation</vt:lpstr>
      <vt:lpstr>TMO-100 TETRA Data Modem and RTU  Case Studies</vt:lpstr>
      <vt:lpstr>Airport Case Studies</vt:lpstr>
      <vt:lpstr>PowerPoint-Präsentation</vt:lpstr>
      <vt:lpstr>Public Transportation Case Studies</vt:lpstr>
      <vt:lpstr>PowerPoint-Präsentation</vt:lpstr>
      <vt:lpstr>Oil and Gas Case Studies</vt:lpstr>
      <vt:lpstr>PowerPoint-Präsentation</vt:lpstr>
      <vt:lpstr>Electricity Case Studies</vt:lpstr>
      <vt:lpstr>PowerPoint-Präsentation</vt:lpstr>
      <vt:lpstr>Water and Waste Water Case Studies</vt:lpstr>
      <vt:lpstr>PowerPoint-Präsentation</vt:lpstr>
      <vt:lpstr>Mining Case Studies</vt:lpstr>
      <vt:lpstr>PowerPoint-Präsentation</vt:lpstr>
      <vt:lpstr>Special Case Study – The Panama Canal</vt:lpstr>
      <vt:lpstr>PowerPoint-Präsentation</vt:lpstr>
      <vt:lpstr>PowerPoint-Präsentation</vt:lpstr>
      <vt:lpstr>Thank you very much for your interest in our Products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Stephanie Piciorgros</cp:lastModifiedBy>
  <cp:revision>2</cp:revision>
  <dcterms:modified xsi:type="dcterms:W3CDTF">2023-10-09T07:19:40Z</dcterms:modified>
</cp:coreProperties>
</file>