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9" r:id="rId2"/>
    <p:sldId id="586" r:id="rId3"/>
    <p:sldId id="529" r:id="rId4"/>
    <p:sldId id="532" r:id="rId5"/>
    <p:sldId id="534" r:id="rId6"/>
    <p:sldId id="565" r:id="rId7"/>
    <p:sldId id="533" r:id="rId8"/>
    <p:sldId id="537" r:id="rId9"/>
    <p:sldId id="538" r:id="rId10"/>
    <p:sldId id="530" r:id="rId11"/>
    <p:sldId id="431" r:id="rId12"/>
    <p:sldId id="574" r:id="rId13"/>
    <p:sldId id="539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87" r:id="rId23"/>
    <p:sldId id="562" r:id="rId24"/>
    <p:sldId id="563" r:id="rId25"/>
    <p:sldId id="564" r:id="rId26"/>
    <p:sldId id="588" r:id="rId27"/>
    <p:sldId id="571" r:id="rId28"/>
    <p:sldId id="578" r:id="rId29"/>
    <p:sldId id="584" r:id="rId30"/>
    <p:sldId id="581" r:id="rId31"/>
    <p:sldId id="582" r:id="rId32"/>
    <p:sldId id="583" r:id="rId33"/>
    <p:sldId id="540" r:id="rId34"/>
    <p:sldId id="575" r:id="rId35"/>
    <p:sldId id="576" r:id="rId36"/>
    <p:sldId id="579" r:id="rId37"/>
    <p:sldId id="580" r:id="rId38"/>
    <p:sldId id="585" r:id="rId39"/>
    <p:sldId id="573" r:id="rId40"/>
    <p:sldId id="520" r:id="rId41"/>
    <p:sldId id="524" r:id="rId42"/>
    <p:sldId id="523" r:id="rId43"/>
    <p:sldId id="528" r:id="rId44"/>
    <p:sldId id="519" r:id="rId45"/>
    <p:sldId id="545" r:id="rId46"/>
    <p:sldId id="546" r:id="rId47"/>
    <p:sldId id="547" r:id="rId48"/>
    <p:sldId id="548" r:id="rId49"/>
    <p:sldId id="549" r:id="rId50"/>
    <p:sldId id="550" r:id="rId51"/>
    <p:sldId id="552" r:id="rId52"/>
    <p:sldId id="553" r:id="rId53"/>
    <p:sldId id="566" r:id="rId54"/>
    <p:sldId id="567" r:id="rId55"/>
    <p:sldId id="568" r:id="rId56"/>
    <p:sldId id="569" r:id="rId57"/>
    <p:sldId id="570" r:id="rId58"/>
    <p:sldId id="436" r:id="rId59"/>
    <p:sldId id="484" r:id="rId60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8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orient="horz" pos="734">
          <p15:clr>
            <a:srgbClr val="A4A3A4"/>
          </p15:clr>
        </p15:guide>
        <p15:guide id="4" orient="horz" pos="2804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pos="722">
          <p15:clr>
            <a:srgbClr val="A4A3A4"/>
          </p15:clr>
        </p15:guide>
        <p15:guide id="7" pos="448">
          <p15:clr>
            <a:srgbClr val="A4A3A4"/>
          </p15:clr>
        </p15:guide>
        <p15:guide id="8" pos="2330">
          <p15:clr>
            <a:srgbClr val="A4A3A4"/>
          </p15:clr>
        </p15:guide>
        <p15:guide id="9" pos="157">
          <p15:clr>
            <a:srgbClr val="A4A3A4"/>
          </p15:clr>
        </p15:guide>
        <p15:guide id="10" pos="2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99" d="100"/>
          <a:sy n="99" d="100"/>
        </p:scale>
        <p:origin x="1464" y="176"/>
      </p:cViewPr>
      <p:guideLst>
        <p:guide orient="horz" pos="1378"/>
        <p:guide orient="horz" pos="2448"/>
        <p:guide orient="horz" pos="734"/>
        <p:guide orient="horz" pos="2804"/>
        <p:guide orient="horz" pos="4110"/>
        <p:guide pos="722"/>
        <p:guide pos="448"/>
        <p:guide pos="2330"/>
        <p:guide pos="157"/>
        <p:guide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notesViewPr>
    <p:cSldViewPr snapToGrid="0">
      <p:cViewPr varScale="1">
        <p:scale>
          <a:sx n="112" d="100"/>
          <a:sy n="112" d="100"/>
        </p:scale>
        <p:origin x="-1640" y="-112"/>
      </p:cViewPr>
      <p:guideLst>
        <p:guide orient="horz" pos="3224"/>
        <p:guide pos="2236"/>
      </p:guideLst>
    </p:cSldViewPr>
  </p:notesViewPr>
  <p:gridSpacing cx="720089" cy="72008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D44A168-50F2-F5D8-75AF-F66938722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65507" tIns="32753" rIns="65507" bIns="32753" numCol="1" anchor="t" anchorCtr="0" compatLnSpc="1">
            <a:prstTxWarp prst="textNoShape">
              <a:avLst/>
            </a:prstTxWarp>
          </a:bodyPr>
          <a:lstStyle>
            <a:lvl1pPr algn="l" defTabSz="654050">
              <a:defRPr sz="8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45261E3-0ABC-9DCC-D200-6C45AAFB16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65507" tIns="32753" rIns="65507" bIns="32753" numCol="1" anchor="t" anchorCtr="0" compatLnSpc="1">
            <a:prstTxWarp prst="textNoShape">
              <a:avLst/>
            </a:prstTxWarp>
          </a:bodyPr>
          <a:lstStyle>
            <a:lvl1pPr algn="r" defTabSz="654050">
              <a:defRPr sz="8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196104B6-0C97-3DB1-43A3-7A724F3270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65507" tIns="32753" rIns="65507" bIns="32753" numCol="1" anchor="b" anchorCtr="0" compatLnSpc="1">
            <a:prstTxWarp prst="textNoShape">
              <a:avLst/>
            </a:prstTxWarp>
          </a:bodyPr>
          <a:lstStyle>
            <a:lvl1pPr algn="l" defTabSz="654050">
              <a:defRPr sz="8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FD92CDDB-4E2D-B678-D6B1-96F12C5193F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5507" tIns="32753" rIns="65507" bIns="32753" numCol="1" anchor="b" anchorCtr="0" compatLnSpc="1">
            <a:prstTxWarp prst="textNoShape">
              <a:avLst/>
            </a:prstTxWarp>
          </a:bodyPr>
          <a:lstStyle>
            <a:lvl1pPr algn="r" defTabSz="654050">
              <a:defRPr sz="800"/>
            </a:lvl1pPr>
          </a:lstStyle>
          <a:p>
            <a:fld id="{9C58D6F6-DD26-1C41-B52C-F47B98DC210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B56E849-4F57-89FE-7849-5CA8B1B6B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461" tIns="47230" rIns="94461" bIns="47230" numCol="1" anchor="t" anchorCtr="0" compatLnSpc="1">
            <a:prstTxWarp prst="textNoShape">
              <a:avLst/>
            </a:prstTxWarp>
          </a:bodyPr>
          <a:lstStyle>
            <a:lvl1pPr algn="l" defTabSz="9445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0582144-444C-00D8-8BAE-EBC1D3C79A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461" tIns="47230" rIns="94461" bIns="4723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9FB58795-BA0C-88E6-0F87-D8BF2AB80C0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8755B83-674F-CAB0-5004-0205E267CA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4461" tIns="47230" rIns="94461" bIns="47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390AC22-5C7B-A60A-D3F4-9D0BAC908E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461" tIns="47230" rIns="94461" bIns="47230" numCol="1" anchor="b" anchorCtr="0" compatLnSpc="1">
            <a:prstTxWarp prst="textNoShape">
              <a:avLst/>
            </a:prstTxWarp>
          </a:bodyPr>
          <a:lstStyle>
            <a:lvl1pPr algn="l" defTabSz="9445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6577E5C-E397-C8A1-E1D7-D3872AEE9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4461" tIns="47230" rIns="94461" bIns="4723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7955175E-C39D-E14B-B32D-D9562071736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2CFB922B-0E36-3FB0-8485-2AAFB2A74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9CDFEB-C5E7-994A-8077-B07152D6EED8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B5C8FAC-77E3-0817-B8DE-120C2138E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8BBD7D6-D886-DA59-5472-3409900C8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37E3610-1C36-687B-493B-2728639CC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1DCB-4B16-0548-8A5A-0E1B0CBE4E5D}" type="slidenum">
              <a:rPr lang="de-DE" altLang="de-DE" sz="1200"/>
              <a:pPr/>
              <a:t>14</a:t>
            </a:fld>
            <a:endParaRPr lang="de-DE" altLang="de-DE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193370B-B12B-5E17-8DE2-149AAACBA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68AE0B85-FBFC-255C-6376-D81F2365B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5F2863A-E85A-5E44-881E-33863EA6F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822F0-3B3D-0040-B1BB-8B58C2CE6883}" type="slidenum">
              <a:rPr lang="de-DE" altLang="de-DE" sz="1200"/>
              <a:pPr/>
              <a:t>15</a:t>
            </a:fld>
            <a:endParaRPr lang="de-DE" altLang="de-DE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248C044-9AD2-0D09-CB79-3EC81B615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F64FC7C-D1EC-A335-8D0C-E9FEA3E71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A1BD0F34-8CED-B005-2219-1157E0B57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9A0002-D14F-8D4C-AE05-A9B3425FD6C2}" type="slidenum">
              <a:rPr lang="de-DE" altLang="de-DE" sz="1200"/>
              <a:pPr/>
              <a:t>16</a:t>
            </a:fld>
            <a:endParaRPr lang="de-DE" altLang="de-DE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E5C4E0B8-5768-703C-D813-AEBABE06B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26BE6B0-C4C4-A4BD-717A-DD0C92AF6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DFFEE7A-2942-0F3A-BC84-46E8C9C5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F4B44E-4B72-2645-B140-41A611AAF17A}" type="slidenum">
              <a:rPr lang="de-DE" altLang="de-DE" sz="1200"/>
              <a:pPr/>
              <a:t>17</a:t>
            </a:fld>
            <a:endParaRPr lang="de-DE" altLang="de-DE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261BD52-40C3-5FE4-1EE9-267DD675D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3A745CB-7493-4122-8D3C-22B1DEF0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A85D7CD-313C-2D99-3FD7-B85D78FDA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F74F3E-6AE8-0341-B16C-FA78AA02487D}" type="slidenum">
              <a:rPr lang="de-DE" altLang="de-DE" sz="1200"/>
              <a:pPr/>
              <a:t>18</a:t>
            </a:fld>
            <a:endParaRPr lang="de-DE" altLang="de-DE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3F41F5E-774C-5D1E-74CC-DCEFCED4F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732DB60-0E0A-848D-E61C-BA5ED7382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2179411-C08D-22AA-5B5B-B51808B1D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CED446-72AD-1442-B51B-A6D3B9869FCA}" type="slidenum">
              <a:rPr lang="de-DE" altLang="de-DE" sz="1200"/>
              <a:pPr/>
              <a:t>19</a:t>
            </a:fld>
            <a:endParaRPr lang="de-DE" altLang="de-DE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7007F73-2CFC-9360-DDB0-77042C7D9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9288B9F-347B-3309-2B92-1602EA537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80C0E8B5-D053-9A5F-EE32-EF412F455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F6C83C-011E-7A4A-8732-51848E47A23D}" type="slidenum">
              <a:rPr lang="de-DE" altLang="de-DE" sz="1200"/>
              <a:pPr/>
              <a:t>20</a:t>
            </a:fld>
            <a:endParaRPr lang="de-DE" altLang="de-DE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BA97F91-ACF4-D7F0-9B98-9009E7E60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DDADBE8-DF51-E9E2-3D70-22BF0FB76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70AB9B81-3576-97E1-C9A5-4DDF16035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557024-F3D1-C242-8CFE-FC4FF00CCD3F}" type="slidenum">
              <a:rPr lang="de-DE" altLang="de-DE" sz="1200"/>
              <a:pPr/>
              <a:t>21</a:t>
            </a:fld>
            <a:endParaRPr lang="de-DE" altLang="de-DE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BC10AA8-4AB3-CD8B-1D90-24869B845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4CFD6AA-304A-0F74-6C24-DA3B4174A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0FE9E9A4-4791-901F-5FE4-85E84F1B6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F3FD78-FABB-7E43-B4DA-92F6F9BBB2A4}" type="slidenum">
              <a:rPr lang="de-DE" altLang="de-DE" sz="1200"/>
              <a:pPr/>
              <a:t>22</a:t>
            </a:fld>
            <a:endParaRPr lang="de-DE" altLang="de-DE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69EF9F5-E710-7973-CD08-9F61C3194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CAAB8CEF-8CFF-DBA8-7212-0A2567F3C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C0436AD7-E7B6-BDC2-1334-6FE482135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38DD0A-9F4B-6E49-B1E5-3354FAEF0703}" type="slidenum">
              <a:rPr lang="de-DE" altLang="de-DE" sz="1200"/>
              <a:pPr/>
              <a:t>23</a:t>
            </a:fld>
            <a:endParaRPr lang="de-DE" altLang="de-DE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D021B195-2661-A106-659C-9D1CA7EB2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35DC7F01-6406-D74D-0A0B-12D4B7EFB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B1A66C6-14E0-BF31-465E-C8E3591C5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3BE2AF-F142-B746-865A-6676B648D948}" type="slidenum">
              <a:rPr lang="de-DE" altLang="de-DE" sz="1200"/>
              <a:pPr/>
              <a:t>3</a:t>
            </a:fld>
            <a:endParaRPr lang="de-DE" altLang="de-DE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6928C3E-7A3F-79E6-D65F-94D8A5BFC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4EC25A8-0704-25CC-13BB-983B1353E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CA80EE7D-02BD-AD1F-F094-A84565451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36A035-AA59-3A45-AC6C-3E0A94DAA240}" type="slidenum">
              <a:rPr lang="de-DE" altLang="de-DE" sz="1200"/>
              <a:pPr/>
              <a:t>24</a:t>
            </a:fld>
            <a:endParaRPr lang="de-DE" altLang="de-DE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CA19B429-72D0-C0B4-0DFB-86A7199D4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ED6836E3-FF3F-2F4D-0DCC-69685991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536B63E7-906B-5FEB-0DCB-911259E95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2F1096-2936-494A-822F-7A668350BFFE}" type="slidenum">
              <a:rPr lang="de-DE" altLang="de-DE" sz="1200"/>
              <a:pPr/>
              <a:t>25</a:t>
            </a:fld>
            <a:endParaRPr lang="de-DE" altLang="de-DE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6378A96-8A54-852A-8ACB-10B63615D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83B49B6-D5B5-7713-E4E7-B2175843B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790E721-9A54-4024-FBA0-8D8023E94B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C19A4AF-3BC8-824D-916C-C69B0B0D3858}" type="slidenum">
              <a:rPr lang="de-DE" altLang="de-DE" sz="1200"/>
              <a:pPr algn="r"/>
              <a:t>26</a:t>
            </a:fld>
            <a:endParaRPr lang="de-DE" altLang="de-DE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C8A2C12D-3047-E449-9F96-1DE84FD20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F1D18EC-D304-3EFF-60C7-94798D4BA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3331936-C105-5F1D-4139-D6F7078557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E0909B-8FD0-E04D-987A-5DC16D0E9140}" type="slidenum">
              <a:rPr lang="de-DE" altLang="de-DE" sz="1200"/>
              <a:pPr algn="r"/>
              <a:t>28</a:t>
            </a:fld>
            <a:endParaRPr lang="de-DE" altLang="de-DE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A5148F21-5252-FA69-6C2C-26D2F0125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51460B4-7DE2-1B1B-1D4D-636C8091A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926EA22C-B7FB-A921-C843-5D6A896FC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CEB917-7C99-ED4E-BAE9-053A1E39D995}" type="slidenum">
              <a:rPr lang="de-DE" altLang="de-DE" sz="1200"/>
              <a:pPr/>
              <a:t>33</a:t>
            </a:fld>
            <a:endParaRPr lang="de-DE" altLang="de-DE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6CAC8E6-E547-7AAF-03C5-4CD200A7C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661D176-0F44-5604-02F5-3F43F8FF0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C7A2512-AA5A-9352-A600-3F37ADE8D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919AC4-FFF4-FE48-A28B-0638B271C384}" type="slidenum">
              <a:rPr lang="de-DE" altLang="de-DE" sz="1200"/>
              <a:pPr/>
              <a:t>34</a:t>
            </a:fld>
            <a:endParaRPr lang="de-DE" altLang="de-DE" sz="1200"/>
          </a:p>
        </p:txBody>
      </p:sp>
      <p:sp>
        <p:nvSpPr>
          <p:cNvPr id="99331" name="Rectangle 7">
            <a:extLst>
              <a:ext uri="{FF2B5EF4-FFF2-40B4-BE49-F238E27FC236}">
                <a16:creationId xmlns:a16="http://schemas.microsoft.com/office/drawing/2014/main" id="{FA31942A-1527-E116-4B7E-A098972CC3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262E573-EA71-B34A-B43B-2872AAEF6986}" type="slidenum">
              <a:rPr lang="de-DE" altLang="de-DE" sz="1200"/>
              <a:pPr algn="r"/>
              <a:t>34</a:t>
            </a:fld>
            <a:endParaRPr lang="de-DE" altLang="de-DE" sz="120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7D4E3C36-BD11-0AF2-DD7D-FECF45097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17928CA5-4A81-76C0-4EC9-6D494EDE7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9A64379-6131-ADB1-B5F4-829A8CDE6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951C72-E59A-0E42-A111-2B3DD164A5C0}" type="slidenum">
              <a:rPr lang="de-DE" altLang="de-DE" sz="1200"/>
              <a:pPr/>
              <a:t>35</a:t>
            </a:fld>
            <a:endParaRPr lang="de-DE" altLang="de-DE" sz="1200"/>
          </a:p>
        </p:txBody>
      </p:sp>
      <p:sp>
        <p:nvSpPr>
          <p:cNvPr id="100355" name="Rectangle 7">
            <a:extLst>
              <a:ext uri="{FF2B5EF4-FFF2-40B4-BE49-F238E27FC236}">
                <a16:creationId xmlns:a16="http://schemas.microsoft.com/office/drawing/2014/main" id="{D6BADD86-1471-6719-631B-55CF57697BD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DD7BD3D-8B56-BF43-BD4B-DD13ED547D68}" type="slidenum">
              <a:rPr lang="de-DE" altLang="de-DE" sz="1200"/>
              <a:pPr algn="r"/>
              <a:t>35</a:t>
            </a:fld>
            <a:endParaRPr lang="de-DE" altLang="de-DE" sz="12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547F0FAD-7ADA-A68D-56EE-E076C1563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DA1191D7-F3A1-A827-2C42-D2B858092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CA554CE-30CD-795C-8BD7-5A89875279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087A1A3-7B84-394C-887E-15D1BD79A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8450DBC-B29F-04B5-8023-8CC2153B5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46A49FA-0F04-6318-3360-A21743A07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4F9236E-972F-3A7D-E61E-64FF0977D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DE2FB51-D3DB-4971-092C-0AA4C86C3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C64C7BE-DA47-6F7A-3AC2-7BDE17936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0B0642-1B8B-4140-8CFB-B17EAD4B2BD1}" type="slidenum">
              <a:rPr lang="de-DE" altLang="de-DE" sz="1200"/>
              <a:pPr/>
              <a:t>4</a:t>
            </a:fld>
            <a:endParaRPr lang="de-DE" altLang="de-DE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6C402BB-C779-1A89-9385-94F71DFC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BEDC0C6-BBAA-769D-5A5A-346EBD798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8057D34F-B123-95B2-D160-ECC3A2B0C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0683CE-212C-7549-AEB4-A97ACC68183B}" type="slidenum">
              <a:rPr lang="de-DE" altLang="de-DE" sz="1200"/>
              <a:pPr/>
              <a:t>46</a:t>
            </a:fld>
            <a:endParaRPr lang="de-DE" altLang="de-DE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C1DDB0EA-64CB-96A8-241D-B8AD95ECF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786420E-5B51-0B23-0472-EF0EAA225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966B451-BB9E-7C02-FF81-70396E314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912305-800A-D944-846D-E1817659B176}" type="slidenum">
              <a:rPr lang="de-DE" altLang="de-DE" sz="1200"/>
              <a:pPr/>
              <a:t>47</a:t>
            </a:fld>
            <a:endParaRPr lang="de-DE" altLang="de-DE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40FC42E-B0DC-8C35-AF78-60A78E512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2D73943-28A0-FA2A-AD61-0EBB0019E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931F211-2DDE-E41C-5AD3-1E7EDA94D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26A1B1-3124-6647-B27C-F04872288C85}" type="slidenum">
              <a:rPr lang="de-DE" altLang="de-DE" sz="1200"/>
              <a:pPr/>
              <a:t>48</a:t>
            </a:fld>
            <a:endParaRPr lang="de-DE" altLang="de-DE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EF9A942-081B-F8E6-1DCB-BC4D21788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CEB03E3-F5C4-7620-CC37-3B8B404D0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40343976-D642-5E47-8637-81F3B29AF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048EA5-04D6-944D-AE22-DD2A3A265554}" type="slidenum">
              <a:rPr lang="de-DE" altLang="de-DE" sz="1200"/>
              <a:pPr/>
              <a:t>49</a:t>
            </a:fld>
            <a:endParaRPr lang="de-DE" altLang="de-DE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FC88AAA-71E8-3766-60E4-6F705AB88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C6BCFC0-035B-D27A-3302-5A1669DFF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D4D2F3F-4E51-05F0-6D24-65C534F34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1BCD26-7F2A-B94E-99DB-346E68C36E0B}" type="slidenum">
              <a:rPr lang="de-DE" altLang="de-DE" sz="1200"/>
              <a:pPr/>
              <a:t>50</a:t>
            </a:fld>
            <a:endParaRPr lang="de-DE" altLang="de-DE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DA1DE45B-1A32-82B4-D074-328E6DD6F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EC3EAD1-A621-1724-085E-CA18F08EB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A6E3D58B-3927-FAB2-74F0-C0A02769A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4F4A27-6568-9847-B051-2041764FB726}" type="slidenum">
              <a:rPr lang="de-DE" altLang="de-DE" sz="1200"/>
              <a:pPr/>
              <a:t>52</a:t>
            </a:fld>
            <a:endParaRPr lang="de-DE" altLang="de-DE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675C935-1911-FEFC-621E-5EAD2E76F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19BCC487-A0FC-AE61-6288-DCAF0862A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F94D631-99A8-3F7F-6C69-083B10D20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E61D15-5932-B546-8248-608BA7C57DA1}" type="slidenum">
              <a:rPr lang="de-DE" altLang="de-DE" sz="1200"/>
              <a:pPr/>
              <a:t>53</a:t>
            </a:fld>
            <a:endParaRPr lang="de-DE" altLang="de-DE" sz="1200"/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0E05FFA8-FCF7-E8F0-B2E1-49836AD652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D5832F6-023F-CD47-82B1-DD5884D6D1C6}" type="slidenum">
              <a:rPr lang="de-DE" altLang="de-DE" sz="1200"/>
              <a:pPr algn="r"/>
              <a:t>53</a:t>
            </a:fld>
            <a:endParaRPr lang="de-DE" altLang="de-DE" sz="12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23F241DC-21A6-F10D-DE4B-9D4BC129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FE76FF11-19B1-F742-E48B-2F2F9F66D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DC148614-1E30-8250-0207-943F55DD8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991395-F866-F542-A73E-E568E9451276}" type="slidenum">
              <a:rPr lang="de-DE" altLang="de-DE" sz="1200"/>
              <a:pPr/>
              <a:t>54</a:t>
            </a:fld>
            <a:endParaRPr lang="de-DE" altLang="de-DE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E695219-BC1C-4456-0AFC-55D2630C0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D1E9D5B-6E8B-D70F-A67A-9AD5D3640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B6469925-8E26-27DE-17C6-06FAB244D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3B2DC6-7EAA-374F-9C51-8959FE1DD7B9}" type="slidenum">
              <a:rPr lang="de-DE" altLang="de-DE" sz="1200"/>
              <a:pPr/>
              <a:t>55</a:t>
            </a:fld>
            <a:endParaRPr lang="de-DE" altLang="de-DE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1007828-F078-F23A-0246-06DD6E01C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EEC5C48A-5094-316C-FB69-C2403E38E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9D26140C-1FE1-3702-FA51-91ECFBC74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E04DB2-11D1-504A-B6EA-E13CFF50CBC5}" type="slidenum">
              <a:rPr lang="de-DE" altLang="de-DE" sz="1200"/>
              <a:pPr/>
              <a:t>56</a:t>
            </a:fld>
            <a:endParaRPr lang="de-DE" altLang="de-DE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F187311F-6101-FE83-E57C-2EA8F661B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F6EFBCBD-3F48-2CF6-2B1E-A30840794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F2BB0EE-446F-53C5-7DAF-B4EBB57A0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BE6656-A089-D446-8950-16ACCF623FDD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124A881-4F8D-6EF6-E655-CCB08C6DF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94D5153-5270-EB48-6E98-BEB76BBD7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BBBCE1D-BABC-EE44-4636-C41E46AF5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360F37-F004-2142-A923-E46F436CA2A7}" type="slidenum">
              <a:rPr lang="de-DE" altLang="de-DE" sz="1200"/>
              <a:pPr/>
              <a:t>57</a:t>
            </a:fld>
            <a:endParaRPr lang="de-DE" altLang="de-DE" sz="1200"/>
          </a:p>
        </p:txBody>
      </p:sp>
      <p:sp>
        <p:nvSpPr>
          <p:cNvPr id="114691" name="Rectangle 7">
            <a:extLst>
              <a:ext uri="{FF2B5EF4-FFF2-40B4-BE49-F238E27FC236}">
                <a16:creationId xmlns:a16="http://schemas.microsoft.com/office/drawing/2014/main" id="{833CCAEB-0EED-48A4-5B7A-F15DB18E97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1" tIns="47230" rIns="94461" bIns="47230" anchor="b"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D067944-8491-444B-BEDE-CEC8929692C4}" type="slidenum">
              <a:rPr lang="de-DE" altLang="de-DE" sz="1200"/>
              <a:pPr algn="r"/>
              <a:t>57</a:t>
            </a:fld>
            <a:endParaRPr lang="de-DE" altLang="de-DE" sz="1200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F3C562D4-6E98-0EA8-2438-8C39FDD3B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2A4142F2-6AD0-FE27-03D8-BC436CAE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4F8ABD6F-DEF1-FA09-947D-16E221815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879042-A8CD-4649-A947-5812FFA567A1}" type="slidenum">
              <a:rPr lang="de-DE" altLang="de-DE" sz="1200"/>
              <a:pPr/>
              <a:t>58</a:t>
            </a:fld>
            <a:endParaRPr lang="de-DE" altLang="de-DE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490C510C-ABD7-FEEF-1EDA-AB7E928A8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1748B7AB-45EB-D051-45FE-C9C9F068D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F2F33BB5-CF1F-297C-9EA4-8CD76D43F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0AE0EE-ECA8-1045-92C7-73DDC1DE6157}" type="slidenum">
              <a:rPr lang="de-DE" altLang="de-DE" sz="1200"/>
              <a:pPr/>
              <a:t>59</a:t>
            </a:fld>
            <a:endParaRPr lang="de-DE" altLang="de-DE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7F51004F-CE6B-D61D-347B-21ACFDA6F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242CA262-42D8-729D-D1F4-CFBFBC920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860925"/>
            <a:ext cx="520065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27E1D10-EC79-E195-29CA-495BA4627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EFFD34-0B1E-C644-8C92-6AFEC902D706}" type="slidenum">
              <a:rPr lang="de-DE" altLang="de-DE" sz="1200"/>
              <a:pPr/>
              <a:t>6</a:t>
            </a:fld>
            <a:endParaRPr lang="de-DE" altLang="de-DE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2C5C43E-D226-DBD6-3055-94DBC30D2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2714509C-FD03-8D63-8D99-18E8609F4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772C668-50A2-C774-5E42-ED086970B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E730B4-E8A7-B344-8034-7099C1DCE9D7}" type="slidenum">
              <a:rPr lang="de-DE" altLang="de-DE" sz="1200"/>
              <a:pPr/>
              <a:t>7</a:t>
            </a:fld>
            <a:endParaRPr lang="de-DE" altLang="de-DE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0450152-782B-7846-AAF1-E6001098B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99B5C4C-B115-AC94-88E3-725840FE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905EF35-E451-8948-9539-9751C7EE3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DED4A2-2B40-5346-9090-73E60E9B23E8}" type="slidenum">
              <a:rPr lang="de-DE" altLang="de-DE" sz="1200"/>
              <a:pPr/>
              <a:t>10</a:t>
            </a:fld>
            <a:endParaRPr lang="de-DE" altLang="de-DE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2AB9963-D21E-A883-8011-45971E9F7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A8C6AEB-34EC-7EC8-50D5-EA0D14012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9B8ABAB-B471-B2D3-547C-02E6BD141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D2AB09-A0C5-6041-8701-3AEFE8C62927}" type="slidenum">
              <a:rPr lang="de-DE" altLang="de-DE" sz="1200"/>
              <a:pPr/>
              <a:t>11</a:t>
            </a:fld>
            <a:endParaRPr lang="de-DE" altLang="de-DE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7C3E9816-8979-7D99-E736-E6E8A835B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0EB336B-731C-2157-48DC-EF5C30F70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EC64A1D-DE04-264A-9FF2-D837EB4C7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DC7B6F-5E22-E340-89A6-801CB2030DCE}" type="slidenum">
              <a:rPr lang="de-DE" altLang="de-DE" sz="1200"/>
              <a:pPr/>
              <a:t>13</a:t>
            </a:fld>
            <a:endParaRPr lang="de-DE" altLang="de-DE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22BEDBC-A327-5122-C825-574A8B38C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F516B79-BBA3-CBD5-2C58-6F5E65533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FEF927F-D01D-9858-AED0-813D2109A0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F3C6B20-9799-9054-F8C4-1372FDDA68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70250" y="6484938"/>
            <a:ext cx="29718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defRPr/>
            </a:pPr>
            <a:endParaRPr lang="en-US" sz="1200">
              <a:solidFill>
                <a:srgbClr val="FFFFFF"/>
              </a:solidFill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70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612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350838"/>
            <a:ext cx="1817688" cy="53832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41400" y="350838"/>
            <a:ext cx="5305425" cy="53832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147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41400" y="350838"/>
            <a:ext cx="7275513" cy="10985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041400" y="1436688"/>
            <a:ext cx="3560763" cy="2071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4563" y="1436688"/>
            <a:ext cx="3562350" cy="2071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041400" y="3660775"/>
            <a:ext cx="3560763" cy="2073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4563" y="3660775"/>
            <a:ext cx="3562350" cy="20732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15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44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84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1400" y="1436688"/>
            <a:ext cx="3560763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4563" y="1436688"/>
            <a:ext cx="356235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4444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55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47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7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014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121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">
            <a:extLst>
              <a:ext uri="{FF2B5EF4-FFF2-40B4-BE49-F238E27FC236}">
                <a16:creationId xmlns:a16="http://schemas.microsoft.com/office/drawing/2014/main" id="{1AF5E362-CC43-0F01-992A-678F818D9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350838"/>
            <a:ext cx="72755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/>
              <a:t>Titelmasterformat durch Klicken bearbeiten</a:t>
            </a:r>
          </a:p>
        </p:txBody>
      </p:sp>
      <p:sp>
        <p:nvSpPr>
          <p:cNvPr id="8195" name="Rectangle 45">
            <a:extLst>
              <a:ext uri="{FF2B5EF4-FFF2-40B4-BE49-F238E27FC236}">
                <a16:creationId xmlns:a16="http://schemas.microsoft.com/office/drawing/2014/main" id="{EDAB48FD-4E40-789B-82F7-0EC3F65A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1436688"/>
            <a:ext cx="727551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Textmasterformate durch Klicken bearbeiten</a:t>
            </a:r>
          </a:p>
          <a:p>
            <a:pPr lvl="1"/>
            <a:r>
              <a:rPr lang="en-US" altLang="de-DE"/>
              <a:t>Second text layer</a:t>
            </a:r>
          </a:p>
          <a:p>
            <a:pPr lvl="2"/>
            <a:r>
              <a:rPr lang="en-US" altLang="de-DE"/>
              <a:t>Third text layer</a:t>
            </a:r>
          </a:p>
        </p:txBody>
      </p:sp>
      <p:sp>
        <p:nvSpPr>
          <p:cNvPr id="1078" name="Rectangle 54">
            <a:extLst>
              <a:ext uri="{FF2B5EF4-FFF2-40B4-BE49-F238E27FC236}">
                <a16:creationId xmlns:a16="http://schemas.microsoft.com/office/drawing/2014/main" id="{DFE76DFA-B84B-9406-50AA-4BC0F3A7B7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1588"/>
            <a:ext cx="9140825" cy="685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5779C23-CC89-A9B3-1AF4-C74D56EBF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6" descr="Tetra_Logo">
            <a:extLst>
              <a:ext uri="{FF2B5EF4-FFF2-40B4-BE49-F238E27FC236}">
                <a16:creationId xmlns:a16="http://schemas.microsoft.com/office/drawing/2014/main" id="{769AD7A0-14A6-947A-6327-3502A6F769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54763"/>
            <a:ext cx="1001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2" name="Line 78">
            <a:extLst>
              <a:ext uri="{FF2B5EF4-FFF2-40B4-BE49-F238E27FC236}">
                <a16:creationId xmlns:a16="http://schemas.microsoft.com/office/drawing/2014/main" id="{20D4B5F6-9D6D-76C5-EC11-745765434E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4950" y="6351588"/>
            <a:ext cx="8613775" cy="0"/>
          </a:xfrm>
          <a:prstGeom prst="line">
            <a:avLst/>
          </a:prstGeom>
          <a:noFill/>
          <a:ln w="19050">
            <a:solidFill>
              <a:srgbClr val="0A30D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1103" name="Text Box 79">
            <a:extLst>
              <a:ext uri="{FF2B5EF4-FFF2-40B4-BE49-F238E27FC236}">
                <a16:creationId xmlns:a16="http://schemas.microsoft.com/office/drawing/2014/main" id="{3F7122F6-532E-09F2-C3B1-105A3FFB22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4950" y="6534150"/>
            <a:ext cx="86137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>
                <a:latin typeface="Arial" charset="0"/>
                <a:ea typeface="ＭＳ Ｐゴシック" charset="0"/>
              </a:rPr>
              <a:t>Piciorgros GmbH * Germany</a:t>
            </a:r>
          </a:p>
        </p:txBody>
      </p:sp>
      <p:pic>
        <p:nvPicPr>
          <p:cNvPr id="8201" name="Picture 80">
            <a:extLst>
              <a:ext uri="{FF2B5EF4-FFF2-40B4-BE49-F238E27FC236}">
                <a16:creationId xmlns:a16="http://schemas.microsoft.com/office/drawing/2014/main" id="{196C48C7-7C13-6E8A-401A-68C869776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02388"/>
            <a:ext cx="21367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EAA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14325" indent="-31432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Clr>
          <a:srgbClr val="006EAA"/>
        </a:buClr>
        <a:buFont typeface="Wingdings" pitchFamily="2" charset="2"/>
        <a:buChar char="v"/>
        <a:defRPr sz="2200" b="1">
          <a:solidFill>
            <a:srgbClr val="3D5159"/>
          </a:solidFill>
          <a:latin typeface="+mn-lt"/>
          <a:ea typeface="MS PGothic" panose="020B0600070205080204" pitchFamily="34" charset="-128"/>
          <a:cs typeface="+mn-cs"/>
        </a:defRPr>
      </a:lvl1pPr>
      <a:lvl2pPr marL="523875" indent="-207963" algn="l" rtl="0" eaLnBrk="0" fontAlgn="base" hangingPunct="0">
        <a:spcBef>
          <a:spcPct val="20000"/>
        </a:spcBef>
        <a:spcAft>
          <a:spcPct val="0"/>
        </a:spcAft>
        <a:buSzPct val="80000"/>
        <a:buFont typeface="Wingdings 2" pitchFamily="2" charset="2"/>
        <a:buChar char="®"/>
        <a:defRPr>
          <a:solidFill>
            <a:srgbClr val="3D5159"/>
          </a:solidFill>
          <a:latin typeface="+mn-lt"/>
          <a:ea typeface="Arial" charset="0"/>
          <a:cs typeface="+mn-cs"/>
        </a:defRPr>
      </a:lvl2pPr>
      <a:lvl3pPr marL="695325" indent="-16986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rgbClr val="3D5159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3.e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2.e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43.png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iorgros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hyperlink" Target="http://www.tetramodem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35A2BC60-4FE8-6F7A-292E-6C267F59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501650"/>
            <a:ext cx="6886575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3200" b="1" dirty="0">
                <a:solidFill>
                  <a:srgbClr val="000000"/>
                </a:solidFill>
              </a:rPr>
              <a:t>TETRA-RTU and TETRA-Modem</a:t>
            </a:r>
          </a:p>
          <a:p>
            <a:r>
              <a:rPr lang="en-US" altLang="de-DE" sz="3200" b="1" dirty="0">
                <a:solidFill>
                  <a:srgbClr val="000000"/>
                </a:solidFill>
              </a:rPr>
              <a:t>TMO-100</a:t>
            </a: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pPr algn="l">
              <a:buClr>
                <a:schemeClr val="tx1"/>
              </a:buClr>
              <a:buSzPct val="200000"/>
            </a:pPr>
            <a:endParaRPr lang="en-US" altLang="de-DE" b="1" dirty="0">
              <a:solidFill>
                <a:srgbClr val="000000"/>
              </a:solidFill>
            </a:endParaRPr>
          </a:p>
          <a:p>
            <a:pPr algn="l">
              <a:buClr>
                <a:schemeClr val="tx1"/>
              </a:buClr>
              <a:buSzPct val="200000"/>
            </a:pPr>
            <a:r>
              <a:rPr lang="en-US" altLang="de-DE" b="1" dirty="0">
                <a:solidFill>
                  <a:srgbClr val="000000"/>
                </a:solidFill>
              </a:rPr>
              <a:t> </a:t>
            </a: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endParaRPr lang="en-US" altLang="de-DE" b="1" dirty="0">
              <a:solidFill>
                <a:srgbClr val="000000"/>
              </a:solidFill>
            </a:endParaRPr>
          </a:p>
          <a:p>
            <a:r>
              <a:rPr lang="en-US" altLang="de-DE" b="1" dirty="0">
                <a:solidFill>
                  <a:srgbClr val="000000"/>
                </a:solidFill>
              </a:rPr>
              <a:t>Funk-Electronic Piciorgros GmbH</a:t>
            </a:r>
            <a:br>
              <a:rPr lang="en-US" altLang="de-DE" b="1" dirty="0">
                <a:solidFill>
                  <a:srgbClr val="000000"/>
                </a:solidFill>
              </a:rPr>
            </a:br>
            <a:r>
              <a:rPr lang="en-US" altLang="de-DE" b="1" dirty="0">
                <a:solidFill>
                  <a:srgbClr val="000000"/>
                </a:solidFill>
              </a:rPr>
              <a:t>Michael D. Piciorgros (CEO)</a:t>
            </a:r>
          </a:p>
        </p:txBody>
      </p:sp>
      <p:pic>
        <p:nvPicPr>
          <p:cNvPr id="10243" name="Picture 7">
            <a:extLst>
              <a:ext uri="{FF2B5EF4-FFF2-40B4-BE49-F238E27FC236}">
                <a16:creationId xmlns:a16="http://schemas.microsoft.com/office/drawing/2014/main" id="{F1A860F4-19A9-E145-8773-D8164628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157663"/>
            <a:ext cx="4362450" cy="90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96B46F1-D4B6-1E7E-2E8E-B429420F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262063"/>
            <a:ext cx="74676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TMO-100 = </a:t>
            </a:r>
            <a:r>
              <a:rPr lang="en-US" altLang="de-DE" b="1">
                <a:solidFill>
                  <a:srgbClr val="E48C2C"/>
                </a:solidFill>
              </a:rPr>
              <a:t>T</a:t>
            </a:r>
            <a:r>
              <a:rPr lang="en-US" altLang="de-DE" b="1">
                <a:solidFill>
                  <a:schemeClr val="tx2"/>
                </a:solidFill>
              </a:rPr>
              <a:t>etra </a:t>
            </a:r>
            <a:r>
              <a:rPr lang="en-US" altLang="de-DE" b="1">
                <a:solidFill>
                  <a:srgbClr val="E48C2C"/>
                </a:solidFill>
              </a:rPr>
              <a:t>MO</a:t>
            </a:r>
            <a:r>
              <a:rPr lang="en-US" altLang="de-DE" b="1">
                <a:solidFill>
                  <a:schemeClr val="tx2"/>
                </a:solidFill>
              </a:rPr>
              <a:t>dem -100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Second Generation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Professional TETRA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Data Modem with Voice Option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benannt-1 Kopie">
            <a:extLst>
              <a:ext uri="{FF2B5EF4-FFF2-40B4-BE49-F238E27FC236}">
                <a16:creationId xmlns:a16="http://schemas.microsoft.com/office/drawing/2014/main" id="{D4072AA7-97FE-C19D-36BA-877DD2F7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373188"/>
            <a:ext cx="41941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Scada_std_anim_no_lang">
            <a:extLst>
              <a:ext uri="{FF2B5EF4-FFF2-40B4-BE49-F238E27FC236}">
                <a16:creationId xmlns:a16="http://schemas.microsoft.com/office/drawing/2014/main" id="{22526C29-8D6C-6A92-5841-5A0EAF2574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693863"/>
            <a:ext cx="38592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8574EACD-50DC-9C0E-E155-26EE4600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5791200"/>
            <a:ext cx="1074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de-DE" sz="800"/>
              <a:t>Ref:</a:t>
            </a:r>
          </a:p>
          <a:p>
            <a:pPr algn="l"/>
            <a:r>
              <a:rPr lang="en-US" altLang="de-DE" sz="800"/>
              <a:t>Scada: Wikipedia</a:t>
            </a:r>
          </a:p>
          <a:p>
            <a:pPr algn="l"/>
            <a:r>
              <a:rPr lang="en-US" altLang="de-DE" sz="800"/>
              <a:t>Monitor: Samsung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C514C3B-E812-B1CB-7EA9-1185E2C2B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846138"/>
            <a:ext cx="7275512" cy="36512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Typical SCADA Server Layout</a:t>
            </a:r>
            <a:endParaRPr lang="en-US" altLang="de-DE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81" name="Rectangle 5">
            <a:extLst>
              <a:ext uri="{FF2B5EF4-FFF2-40B4-BE49-F238E27FC236}">
                <a16:creationId xmlns:a16="http://schemas.microsoft.com/office/drawing/2014/main" id="{000D5395-7E90-8FE6-02EA-F425826E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03238"/>
            <a:ext cx="4529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de-DE" b="1">
                <a:solidFill>
                  <a:srgbClr val="006EAA"/>
                </a:solidFill>
                <a:latin typeface="Arial Narrow" panose="020B0604020202020204" pitchFamily="34" charset="0"/>
              </a:rPr>
              <a:t>TETRA Modem - TMO-100</a:t>
            </a:r>
            <a:br>
              <a:rPr lang="en-US" altLang="de-DE" b="1">
                <a:solidFill>
                  <a:srgbClr val="006EAA"/>
                </a:solidFill>
                <a:latin typeface="Arial Narrow" panose="020B0604020202020204" pitchFamily="34" charset="0"/>
              </a:rPr>
            </a:br>
            <a:r>
              <a:rPr lang="en-US" altLang="de-DE" b="1">
                <a:solidFill>
                  <a:srgbClr val="006EAA"/>
                </a:solidFill>
                <a:latin typeface="Arial Narrow" panose="020B0604020202020204" pitchFamily="34" charset="0"/>
              </a:rPr>
              <a:t>with two serial Ports, one Ethernet Port and an </a:t>
            </a:r>
            <a:r>
              <a:rPr lang="en-US" altLang="de-DE" b="1">
                <a:solidFill>
                  <a:srgbClr val="FF0000"/>
                </a:solidFill>
                <a:latin typeface="Arial Narrow" panose="020B0604020202020204" pitchFamily="34" charset="0"/>
              </a:rPr>
              <a:t>optional Audio Port</a:t>
            </a:r>
            <a:endParaRPr lang="de-DE" altLang="de-DE" sz="36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19460" name="Picture 4" descr="C:\Dokumente und Einstellungen\Admin\Desktop\TMO-100_V3_27.png">
            <a:extLst>
              <a:ext uri="{FF2B5EF4-FFF2-40B4-BE49-F238E27FC236}">
                <a16:creationId xmlns:a16="http://schemas.microsoft.com/office/drawing/2014/main" id="{F95E6D9E-678A-242A-E0D5-3374F684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484188"/>
            <a:ext cx="5540375" cy="4516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1" name="Rectangle 3">
            <a:extLst>
              <a:ext uri="{FF2B5EF4-FFF2-40B4-BE49-F238E27FC236}">
                <a16:creationId xmlns:a16="http://schemas.microsoft.com/office/drawing/2014/main" id="{3E57E615-6BBF-D971-01E3-F4C15299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3889375" cy="1095375"/>
          </a:xfrm>
        </p:spPr>
        <p:txBody>
          <a:bodyPr/>
          <a:lstStyle/>
          <a:p>
            <a:pPr eaLnBrk="1" hangingPunct="1"/>
            <a:r>
              <a:rPr lang="en-US" altLang="de-DE" sz="2400"/>
              <a:t>TETRA Modem - TMO-100</a:t>
            </a:r>
            <a:br>
              <a:rPr lang="en-US" altLang="de-DE" sz="2400"/>
            </a:br>
            <a:r>
              <a:rPr lang="en-US" altLang="de-DE" sz="2400"/>
              <a:t>as before with additional embedded I/O</a:t>
            </a:r>
            <a:endParaRPr lang="de-DE" altLang="de-DE"/>
          </a:p>
        </p:txBody>
      </p:sp>
      <p:pic>
        <p:nvPicPr>
          <p:cNvPr id="1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A9565B97-D0C2-861D-2D00-3883DBC9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32164377-0A25-0AF5-D41E-0D48DA9E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7219" name="Rectangle 3">
            <a:extLst>
              <a:ext uri="{FF2B5EF4-FFF2-40B4-BE49-F238E27FC236}">
                <a16:creationId xmlns:a16="http://schemas.microsoft.com/office/drawing/2014/main" id="{09BBF75E-CF7A-C138-04CC-C5AC676B5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730250"/>
          </a:xfrm>
        </p:spPr>
        <p:txBody>
          <a:bodyPr/>
          <a:lstStyle/>
          <a:p>
            <a:pPr eaLnBrk="1" hangingPunct="1"/>
            <a:r>
              <a:rPr lang="en-US" altLang="de-DE" sz="2400"/>
              <a:t>Power Supply:</a:t>
            </a:r>
            <a:br>
              <a:rPr lang="en-US" altLang="de-DE" sz="2400"/>
            </a:br>
            <a:r>
              <a:rPr lang="en-US" altLang="de-DE" sz="2400"/>
              <a:t>12 Volt up to 24 Volt +/-20%</a:t>
            </a:r>
            <a:endParaRPr lang="de-DE" altLang="de-DE" sz="2400"/>
          </a:p>
        </p:txBody>
      </p:sp>
      <p:sp>
        <p:nvSpPr>
          <p:cNvPr id="777220" name="Rectangle 4">
            <a:extLst>
              <a:ext uri="{FF2B5EF4-FFF2-40B4-BE49-F238E27FC236}">
                <a16:creationId xmlns:a16="http://schemas.microsoft.com/office/drawing/2014/main" id="{6FA22D61-39A3-FC58-30BD-0F4393A8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973263"/>
            <a:ext cx="996950" cy="812800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/>
      <p:bldP spid="777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D46F6CC3-194A-88AB-D35E-EAD20CF9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9267" name="Rectangle 3">
            <a:extLst>
              <a:ext uri="{FF2B5EF4-FFF2-40B4-BE49-F238E27FC236}">
                <a16:creationId xmlns:a16="http://schemas.microsoft.com/office/drawing/2014/main" id="{03FB6233-881E-DC8C-D0F1-E2AB6FD76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365125"/>
          </a:xfrm>
        </p:spPr>
        <p:txBody>
          <a:bodyPr/>
          <a:lstStyle/>
          <a:p>
            <a:pPr eaLnBrk="1" hangingPunct="1"/>
            <a:r>
              <a:rPr lang="en-US" altLang="de-DE" sz="2400"/>
              <a:t>Heavy Duty Connectors</a:t>
            </a:r>
            <a:endParaRPr lang="de-DE" altLang="de-DE"/>
          </a:p>
        </p:txBody>
      </p:sp>
      <p:sp>
        <p:nvSpPr>
          <p:cNvPr id="779268" name="Rectangle 4">
            <a:extLst>
              <a:ext uri="{FF2B5EF4-FFF2-40B4-BE49-F238E27FC236}">
                <a16:creationId xmlns:a16="http://schemas.microsoft.com/office/drawing/2014/main" id="{552AEA8E-F7A5-228A-588E-C53CD0E8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359025"/>
            <a:ext cx="3314700" cy="527050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  <p:sp>
        <p:nvSpPr>
          <p:cNvPr id="779269" name="Rectangle 5">
            <a:extLst>
              <a:ext uri="{FF2B5EF4-FFF2-40B4-BE49-F238E27FC236}">
                <a16:creationId xmlns:a16="http://schemas.microsoft.com/office/drawing/2014/main" id="{6CC2D52E-57EF-C9AE-0259-3230C619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4665663"/>
            <a:ext cx="3314700" cy="527050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/>
      <p:bldP spid="779268" grpId="0" animBg="1"/>
      <p:bldP spid="779269" grpId="0" animBg="1"/>
      <p:bldP spid="77926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8EF95AB6-F15C-E4A2-435F-9F83803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1315" name="Rectangle 3">
            <a:extLst>
              <a:ext uri="{FF2B5EF4-FFF2-40B4-BE49-F238E27FC236}">
                <a16:creationId xmlns:a16="http://schemas.microsoft.com/office/drawing/2014/main" id="{F0A3D8CD-8ECB-CC58-E2A9-D87F66775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365125"/>
          </a:xfrm>
        </p:spPr>
        <p:txBody>
          <a:bodyPr/>
          <a:lstStyle/>
          <a:p>
            <a:pPr eaLnBrk="1" hangingPunct="1"/>
            <a:r>
              <a:rPr lang="en-US" altLang="de-DE" sz="2400"/>
              <a:t>DIN-Rail Mounting</a:t>
            </a:r>
            <a:endParaRPr lang="de-DE" altLang="de-DE"/>
          </a:p>
        </p:txBody>
      </p:sp>
      <p:sp>
        <p:nvSpPr>
          <p:cNvPr id="781316" name="Rectangle 4">
            <a:extLst>
              <a:ext uri="{FF2B5EF4-FFF2-40B4-BE49-F238E27FC236}">
                <a16:creationId xmlns:a16="http://schemas.microsoft.com/office/drawing/2014/main" id="{3965AA19-B890-4D65-4F48-07E1222F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214688"/>
            <a:ext cx="677863" cy="112077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  <p:sp>
        <p:nvSpPr>
          <p:cNvPr id="781317" name="Rectangle 5">
            <a:extLst>
              <a:ext uri="{FF2B5EF4-FFF2-40B4-BE49-F238E27FC236}">
                <a16:creationId xmlns:a16="http://schemas.microsoft.com/office/drawing/2014/main" id="{140139D1-91D1-4FAE-EF03-6D9D5B0E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3221038"/>
            <a:ext cx="677863" cy="112077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/>
      <p:bldP spid="781316" grpId="0" animBg="1"/>
      <p:bldP spid="781317" grpId="0" animBg="1"/>
      <p:bldP spid="7813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1CF2BF94-2755-3802-DE23-A32C7E80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3363" name="Rectangle 3">
            <a:extLst>
              <a:ext uri="{FF2B5EF4-FFF2-40B4-BE49-F238E27FC236}">
                <a16:creationId xmlns:a16="http://schemas.microsoft.com/office/drawing/2014/main" id="{BB59D4FE-5712-A829-D151-B3D7A1C43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427037"/>
          </a:xfrm>
        </p:spPr>
        <p:txBody>
          <a:bodyPr/>
          <a:lstStyle/>
          <a:p>
            <a:pPr eaLnBrk="1" hangingPunct="1"/>
            <a:r>
              <a:rPr lang="en-US" altLang="de-DE" sz="2800">
                <a:solidFill>
                  <a:srgbClr val="FF0000"/>
                </a:solidFill>
              </a:rPr>
              <a:t>SMA</a:t>
            </a:r>
            <a:r>
              <a:rPr lang="en-US" altLang="de-DE" sz="2800"/>
              <a:t> Antenna Connector</a:t>
            </a:r>
            <a:endParaRPr lang="de-DE" altLang="de-DE" sz="2800"/>
          </a:p>
        </p:txBody>
      </p:sp>
      <p:sp>
        <p:nvSpPr>
          <p:cNvPr id="783364" name="Rectangle 4">
            <a:extLst>
              <a:ext uri="{FF2B5EF4-FFF2-40B4-BE49-F238E27FC236}">
                <a16:creationId xmlns:a16="http://schemas.microsoft.com/office/drawing/2014/main" id="{0B639BDE-EEEA-D62B-0AC6-216443E1B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1941513"/>
            <a:ext cx="996950" cy="812800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/>
      <p:bldP spid="7833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4EF6307F-5874-9ADD-16ED-BDDEC60D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5411" name="Rectangle 3">
            <a:extLst>
              <a:ext uri="{FF2B5EF4-FFF2-40B4-BE49-F238E27FC236}">
                <a16:creationId xmlns:a16="http://schemas.microsoft.com/office/drawing/2014/main" id="{29D02A23-E89A-A2FC-11B0-F20CFFC77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1281112"/>
          </a:xfrm>
        </p:spPr>
        <p:txBody>
          <a:bodyPr/>
          <a:lstStyle/>
          <a:p>
            <a:pPr eaLnBrk="1" hangingPunct="1"/>
            <a:r>
              <a:rPr lang="en-US" altLang="de-DE" sz="2800"/>
              <a:t>16 digital Inputs including …</a:t>
            </a:r>
            <a:br>
              <a:rPr lang="en-US" altLang="de-DE" sz="2800"/>
            </a:br>
            <a:r>
              <a:rPr lang="en-US" altLang="de-DE" sz="2800"/>
              <a:t>8 Event Counter and 8 Timer (*)</a:t>
            </a:r>
            <a:br>
              <a:rPr lang="en-US" altLang="de-DE" sz="2800"/>
            </a:br>
            <a:r>
              <a:rPr lang="en-US" altLang="de-DE" sz="2800"/>
              <a:t>All inputs visible as LED</a:t>
            </a:r>
            <a:endParaRPr lang="de-DE" altLang="de-DE" sz="2800"/>
          </a:p>
        </p:txBody>
      </p:sp>
      <p:sp>
        <p:nvSpPr>
          <p:cNvPr id="785412" name="Rectangle 4">
            <a:extLst>
              <a:ext uri="{FF2B5EF4-FFF2-40B4-BE49-F238E27FC236}">
                <a16:creationId xmlns:a16="http://schemas.microsoft.com/office/drawing/2014/main" id="{93C31204-F2BD-7D56-79A0-C0BFF366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2386013"/>
            <a:ext cx="3268663" cy="122872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/>
      <p:bldP spid="785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D40C971E-8765-DDDA-99CF-A9312DBC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7459" name="Rectangle 3">
            <a:extLst>
              <a:ext uri="{FF2B5EF4-FFF2-40B4-BE49-F238E27FC236}">
                <a16:creationId xmlns:a16="http://schemas.microsoft.com/office/drawing/2014/main" id="{DE11F53B-2F68-D3C1-7508-99C9D0F57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1281112"/>
          </a:xfrm>
        </p:spPr>
        <p:txBody>
          <a:bodyPr/>
          <a:lstStyle/>
          <a:p>
            <a:pPr eaLnBrk="1" hangingPunct="1"/>
            <a:r>
              <a:rPr lang="en-US" altLang="de-DE" sz="2800"/>
              <a:t>8 (16) digital Outputs</a:t>
            </a:r>
            <a:br>
              <a:rPr lang="en-US" altLang="de-DE" sz="2800"/>
            </a:br>
            <a:r>
              <a:rPr lang="en-US" altLang="de-DE" sz="2800"/>
              <a:t>PNP open Collector (500 mA each)</a:t>
            </a:r>
            <a:br>
              <a:rPr lang="en-US" altLang="de-DE" sz="2800"/>
            </a:br>
            <a:r>
              <a:rPr lang="en-US" altLang="de-DE" sz="2800"/>
              <a:t>All Outputs visible as LED</a:t>
            </a:r>
            <a:endParaRPr lang="de-DE" altLang="de-DE" sz="2800"/>
          </a:p>
        </p:txBody>
      </p:sp>
      <p:sp>
        <p:nvSpPr>
          <p:cNvPr id="787460" name="Rectangle 4">
            <a:extLst>
              <a:ext uri="{FF2B5EF4-FFF2-40B4-BE49-F238E27FC236}">
                <a16:creationId xmlns:a16="http://schemas.microsoft.com/office/drawing/2014/main" id="{733CC47C-A525-7DBF-F88D-015B08FC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929063"/>
            <a:ext cx="1654175" cy="122872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9" grpId="0"/>
      <p:bldP spid="787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5">
            <a:extLst>
              <a:ext uri="{FF2B5EF4-FFF2-40B4-BE49-F238E27FC236}">
                <a16:creationId xmlns:a16="http://schemas.microsoft.com/office/drawing/2014/main" id="{2C3B554E-E295-6351-AA32-F53F339E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07950"/>
            <a:ext cx="61928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Information Source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www.TetraModem.com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F6EE17D0-AF8C-F367-9EDF-285A38C3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39825"/>
            <a:ext cx="5973762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896EA33C-3314-D452-A768-134A8F31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9507" name="Rectangle 3">
            <a:extLst>
              <a:ext uri="{FF2B5EF4-FFF2-40B4-BE49-F238E27FC236}">
                <a16:creationId xmlns:a16="http://schemas.microsoft.com/office/drawing/2014/main" id="{16D3E58F-F173-73A2-1E1F-B4C3C2401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854075"/>
          </a:xfrm>
        </p:spPr>
        <p:txBody>
          <a:bodyPr/>
          <a:lstStyle/>
          <a:p>
            <a:pPr eaLnBrk="1" hangingPunct="1"/>
            <a:r>
              <a:rPr lang="en-US" altLang="de-DE" sz="2800"/>
              <a:t>4 analog Inputs</a:t>
            </a:r>
            <a:br>
              <a:rPr lang="en-US" altLang="de-DE" sz="2800"/>
            </a:br>
            <a:r>
              <a:rPr lang="en-US" altLang="de-DE" sz="2800"/>
              <a:t>0-20 mA or 4-20 mA</a:t>
            </a:r>
            <a:endParaRPr lang="de-DE" altLang="de-DE" sz="2800"/>
          </a:p>
        </p:txBody>
      </p:sp>
      <p:sp>
        <p:nvSpPr>
          <p:cNvPr id="789508" name="Rectangle 4">
            <a:extLst>
              <a:ext uri="{FF2B5EF4-FFF2-40B4-BE49-F238E27FC236}">
                <a16:creationId xmlns:a16="http://schemas.microsoft.com/office/drawing/2014/main" id="{6C97FDBD-6997-78F2-D1E6-74DAB67D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929063"/>
            <a:ext cx="1654175" cy="122872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/>
      <p:bldP spid="7895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96D6FBB8-4D7C-33A2-EA41-9BA97CD8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1555" name="Rectangle 3">
            <a:extLst>
              <a:ext uri="{FF2B5EF4-FFF2-40B4-BE49-F238E27FC236}">
                <a16:creationId xmlns:a16="http://schemas.microsoft.com/office/drawing/2014/main" id="{AC22F877-7B33-619A-8C73-D1C700467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854075"/>
          </a:xfrm>
        </p:spPr>
        <p:txBody>
          <a:bodyPr/>
          <a:lstStyle/>
          <a:p>
            <a:pPr eaLnBrk="1" hangingPunct="1"/>
            <a:r>
              <a:rPr lang="en-US" altLang="de-DE" sz="2800"/>
              <a:t>8 LED Field Strength </a:t>
            </a:r>
            <a:br>
              <a:rPr lang="en-US" altLang="de-DE" sz="2800"/>
            </a:br>
            <a:r>
              <a:rPr lang="en-US" altLang="de-DE" sz="2800"/>
              <a:t>Bar Graph indicating </a:t>
            </a:r>
            <a:r>
              <a:rPr lang="en-US" altLang="de-DE" sz="2800">
                <a:solidFill>
                  <a:srgbClr val="FF0000"/>
                </a:solidFill>
              </a:rPr>
              <a:t>–dBm values</a:t>
            </a:r>
            <a:endParaRPr lang="de-DE" altLang="de-DE" sz="2800">
              <a:solidFill>
                <a:srgbClr val="FF0000"/>
              </a:solidFill>
            </a:endParaRPr>
          </a:p>
        </p:txBody>
      </p:sp>
      <p:sp>
        <p:nvSpPr>
          <p:cNvPr id="791556" name="Rectangle 4">
            <a:extLst>
              <a:ext uri="{FF2B5EF4-FFF2-40B4-BE49-F238E27FC236}">
                <a16:creationId xmlns:a16="http://schemas.microsoft.com/office/drawing/2014/main" id="{37E6D262-7095-D543-6185-30FF1EC16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929063"/>
            <a:ext cx="1568450" cy="522287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/>
      <p:bldP spid="791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E5AC63D4-BC55-4E6D-32F8-909D3518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1555" name="Rectangle 3">
            <a:extLst>
              <a:ext uri="{FF2B5EF4-FFF2-40B4-BE49-F238E27FC236}">
                <a16:creationId xmlns:a16="http://schemas.microsoft.com/office/drawing/2014/main" id="{88E208A1-67E3-66EA-3B53-B20E8D0EB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1292225"/>
          </a:xfrm>
        </p:spPr>
        <p:txBody>
          <a:bodyPr/>
          <a:lstStyle/>
          <a:p>
            <a:pPr eaLnBrk="1" hangingPunct="1"/>
            <a:r>
              <a:rPr lang="en-US" altLang="de-DE" sz="2800">
                <a:solidFill>
                  <a:srgbClr val="FF0000"/>
                </a:solidFill>
              </a:rPr>
              <a:t>Antenna Match LED (AMA)</a:t>
            </a:r>
            <a:br>
              <a:rPr lang="en-US" altLang="de-DE" sz="2800"/>
            </a:br>
            <a:r>
              <a:rPr lang="en-US" altLang="de-DE" sz="2800"/>
              <a:t>Indicates no, or faulty connected Antenna</a:t>
            </a:r>
            <a:endParaRPr lang="de-DE" altLang="de-DE" sz="2800"/>
          </a:p>
        </p:txBody>
      </p:sp>
      <p:sp>
        <p:nvSpPr>
          <p:cNvPr id="791556" name="Rectangle 4">
            <a:extLst>
              <a:ext uri="{FF2B5EF4-FFF2-40B4-BE49-F238E27FC236}">
                <a16:creationId xmlns:a16="http://schemas.microsoft.com/office/drawing/2014/main" id="{BF6C2C6D-316E-2960-1C5B-77E279BF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3851275"/>
            <a:ext cx="341313" cy="295275"/>
          </a:xfrm>
          <a:prstGeom prst="rect">
            <a:avLst/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/>
      <p:bldP spid="7915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68A0BDCC-BFF3-4106-326D-29D5FBC7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3603" name="Rectangle 3">
            <a:extLst>
              <a:ext uri="{FF2B5EF4-FFF2-40B4-BE49-F238E27FC236}">
                <a16:creationId xmlns:a16="http://schemas.microsoft.com/office/drawing/2014/main" id="{6F1524BB-7E03-380B-194A-A33445448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854075"/>
          </a:xfrm>
        </p:spPr>
        <p:txBody>
          <a:bodyPr/>
          <a:lstStyle/>
          <a:p>
            <a:pPr eaLnBrk="1" hangingPunct="1"/>
            <a:r>
              <a:rPr lang="en-US" altLang="de-DE" sz="2800"/>
              <a:t>Two Serial Ports </a:t>
            </a:r>
            <a:r>
              <a:rPr lang="en-US" altLang="de-DE" sz="2800">
                <a:solidFill>
                  <a:srgbClr val="FF0000"/>
                </a:solidFill>
              </a:rPr>
              <a:t>on top</a:t>
            </a:r>
            <a:r>
              <a:rPr lang="en-US" altLang="de-DE" sz="2800"/>
              <a:t> </a:t>
            </a:r>
            <a:r>
              <a:rPr lang="en-US" altLang="de-DE" sz="2800">
                <a:solidFill>
                  <a:srgbClr val="FF0000"/>
                </a:solidFill>
              </a:rPr>
              <a:t>(D-Sub)</a:t>
            </a:r>
            <a:br>
              <a:rPr lang="en-US" altLang="de-DE" sz="2800"/>
            </a:br>
            <a:r>
              <a:rPr lang="en-US" altLang="de-DE" sz="2800"/>
              <a:t>RS-232 or RS-485 / (RS-422)</a:t>
            </a:r>
            <a:endParaRPr lang="de-DE" altLang="de-DE" sz="2800"/>
          </a:p>
        </p:txBody>
      </p:sp>
      <p:sp>
        <p:nvSpPr>
          <p:cNvPr id="793604" name="AutoShape 4">
            <a:extLst>
              <a:ext uri="{FF2B5EF4-FFF2-40B4-BE49-F238E27FC236}">
                <a16:creationId xmlns:a16="http://schemas.microsoft.com/office/drawing/2014/main" id="{4CBFBBA5-3AF2-D1B9-7358-ACD571C05E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44988" y="1619250"/>
            <a:ext cx="371475" cy="714375"/>
          </a:xfrm>
          <a:prstGeom prst="upArrow">
            <a:avLst>
              <a:gd name="adj1" fmla="val 50000"/>
              <a:gd name="adj2" fmla="val 48077"/>
            </a:avLst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793605" name="AutoShape 5">
            <a:extLst>
              <a:ext uri="{FF2B5EF4-FFF2-40B4-BE49-F238E27FC236}">
                <a16:creationId xmlns:a16="http://schemas.microsoft.com/office/drawing/2014/main" id="{EFF9EB2E-85E8-1B11-4A7C-056D6939F1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16288" y="1616075"/>
            <a:ext cx="371475" cy="714375"/>
          </a:xfrm>
          <a:prstGeom prst="upArrow">
            <a:avLst>
              <a:gd name="adj1" fmla="val 50000"/>
              <a:gd name="adj2" fmla="val 48077"/>
            </a:avLst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/>
      <p:bldP spid="793604" grpId="0" animBg="1"/>
      <p:bldP spid="793604" grpId="1" animBg="1"/>
      <p:bldP spid="793605" grpId="0" animBg="1"/>
      <p:bldP spid="79360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>
            <a:extLst>
              <a:ext uri="{FF2B5EF4-FFF2-40B4-BE49-F238E27FC236}">
                <a16:creationId xmlns:a16="http://schemas.microsoft.com/office/drawing/2014/main" id="{D1E35BE8-55A0-A1A0-2ECF-9B62D772C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4113" y="503238"/>
            <a:ext cx="4946650" cy="427037"/>
          </a:xfrm>
        </p:spPr>
        <p:txBody>
          <a:bodyPr/>
          <a:lstStyle/>
          <a:p>
            <a:pPr eaLnBrk="1" hangingPunct="1"/>
            <a:r>
              <a:rPr lang="en-US" altLang="de-DE" sz="2800"/>
              <a:t>10/100 MB Ethernet Port</a:t>
            </a:r>
            <a:endParaRPr lang="de-DE" altLang="de-DE" sz="2800"/>
          </a:p>
        </p:txBody>
      </p:sp>
      <p:sp>
        <p:nvSpPr>
          <p:cNvPr id="795652" name="AutoShape 4">
            <a:extLst>
              <a:ext uri="{FF2B5EF4-FFF2-40B4-BE49-F238E27FC236}">
                <a16:creationId xmlns:a16="http://schemas.microsoft.com/office/drawing/2014/main" id="{3251D075-13F1-CBC5-23E8-3A81ACFD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5207000"/>
            <a:ext cx="371475" cy="714375"/>
          </a:xfrm>
          <a:prstGeom prst="upArrow">
            <a:avLst>
              <a:gd name="adj1" fmla="val 50000"/>
              <a:gd name="adj2" fmla="val 48077"/>
            </a:avLst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9FCE8AF1-6991-616B-DC93-5F391F2E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/>
      <p:bldP spid="795652" grpId="0" animBg="1"/>
      <p:bldP spid="795652" grpId="1" animBg="1"/>
      <p:bldP spid="795652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kumente und Einstellungen\Admin\Eigene Dateien\Dropbox\V§_2.png">
            <a:extLst>
              <a:ext uri="{FF2B5EF4-FFF2-40B4-BE49-F238E27FC236}">
                <a16:creationId xmlns:a16="http://schemas.microsoft.com/office/drawing/2014/main" id="{3CF8EA5E-1929-C71F-C202-0DC5031C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481013"/>
            <a:ext cx="5532438" cy="4618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7699" name="Rectangle 3">
            <a:extLst>
              <a:ext uri="{FF2B5EF4-FFF2-40B4-BE49-F238E27FC236}">
                <a16:creationId xmlns:a16="http://schemas.microsoft.com/office/drawing/2014/main" id="{8D57FC65-AFE1-6787-69EA-E76A52B41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75" y="503238"/>
            <a:ext cx="5386388" cy="862012"/>
          </a:xfrm>
        </p:spPr>
        <p:txBody>
          <a:bodyPr/>
          <a:lstStyle/>
          <a:p>
            <a:pPr eaLnBrk="1" hangingPunct="1"/>
            <a:r>
              <a:rPr lang="en-US" altLang="de-DE" sz="2800"/>
              <a:t>Connector for Microphone/Speaker</a:t>
            </a:r>
            <a:br>
              <a:rPr lang="en-US" altLang="de-DE" sz="2800"/>
            </a:br>
            <a:r>
              <a:rPr lang="en-US" altLang="de-DE" sz="2800">
                <a:solidFill>
                  <a:srgbClr val="FF0000"/>
                </a:solidFill>
              </a:rPr>
              <a:t>(Hardware Option)</a:t>
            </a:r>
            <a:endParaRPr lang="de-DE" altLang="de-DE" sz="2800">
              <a:solidFill>
                <a:srgbClr val="FF0000"/>
              </a:solidFill>
            </a:endParaRPr>
          </a:p>
        </p:txBody>
      </p:sp>
      <p:sp>
        <p:nvSpPr>
          <p:cNvPr id="797700" name="AutoShape 4">
            <a:extLst>
              <a:ext uri="{FF2B5EF4-FFF2-40B4-BE49-F238E27FC236}">
                <a16:creationId xmlns:a16="http://schemas.microsoft.com/office/drawing/2014/main" id="{AB37D450-C70A-C27D-5728-AAD28E7CC2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138" y="3833813"/>
            <a:ext cx="371475" cy="714375"/>
          </a:xfrm>
          <a:prstGeom prst="upArrow">
            <a:avLst>
              <a:gd name="adj1" fmla="val 50000"/>
              <a:gd name="adj2" fmla="val 48077"/>
            </a:avLst>
          </a:prstGeom>
          <a:noFill/>
          <a:ln w="28575">
            <a:solidFill>
              <a:srgbClr val="FE0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/>
      <p:bldP spid="797700" grpId="0" animBg="1"/>
      <p:bldP spid="79770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>
            <a:extLst>
              <a:ext uri="{FF2B5EF4-FFF2-40B4-BE49-F238E27FC236}">
                <a16:creationId xmlns:a16="http://schemas.microsoft.com/office/drawing/2014/main" id="{9EECADB8-0F3A-C0C5-F3FD-C08CA12756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54375" y="503238"/>
            <a:ext cx="5386388" cy="854075"/>
          </a:xfrm>
        </p:spPr>
        <p:txBody>
          <a:bodyPr/>
          <a:lstStyle/>
          <a:p>
            <a:pPr eaLnBrk="1" hangingPunct="1"/>
            <a:r>
              <a:rPr lang="en-US" altLang="de-DE" sz="2800"/>
              <a:t>Large Variaty of Expansion Modules</a:t>
            </a:r>
            <a:br>
              <a:rPr lang="en-US" altLang="de-DE" sz="2800"/>
            </a:br>
            <a:r>
              <a:rPr lang="en-US" altLang="de-DE" sz="2800">
                <a:solidFill>
                  <a:srgbClr val="FF0000"/>
                </a:solidFill>
              </a:rPr>
              <a:t>(Hardware Option)</a:t>
            </a:r>
            <a:endParaRPr lang="de-DE" altLang="de-DE" sz="2800">
              <a:solidFill>
                <a:srgbClr val="FF0000"/>
              </a:solidFill>
            </a:endParaRPr>
          </a:p>
        </p:txBody>
      </p:sp>
      <p:pic>
        <p:nvPicPr>
          <p:cNvPr id="34819" name="Picture 5">
            <a:extLst>
              <a:ext uri="{FF2B5EF4-FFF2-40B4-BE49-F238E27FC236}">
                <a16:creationId xmlns:a16="http://schemas.microsoft.com/office/drawing/2014/main" id="{080244A3-9A9E-9737-9DEB-6989BE5C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163763"/>
            <a:ext cx="80851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>
            <a:extLst>
              <a:ext uri="{FF2B5EF4-FFF2-40B4-BE49-F238E27FC236}">
                <a16:creationId xmlns:a16="http://schemas.microsoft.com/office/drawing/2014/main" id="{F98F4679-4919-C02F-9A2B-1EFAF44A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783138"/>
            <a:ext cx="496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E63175A-0A8E-BD52-F606-BFD6D8A87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097088"/>
            <a:ext cx="7275513" cy="1647825"/>
          </a:xfrm>
        </p:spPr>
        <p:txBody>
          <a:bodyPr/>
          <a:lstStyle/>
          <a:p>
            <a:pPr algn="ctr" eaLnBrk="1" hangingPunct="1"/>
            <a:r>
              <a:rPr lang="en-US" altLang="de-DE">
                <a:solidFill>
                  <a:srgbClr val="000000"/>
                </a:solidFill>
              </a:rPr>
              <a:t>TETRA Data Network Structure </a:t>
            </a:r>
            <a:br>
              <a:rPr lang="en-US" altLang="de-DE">
                <a:solidFill>
                  <a:srgbClr val="000000"/>
                </a:solidFill>
              </a:rPr>
            </a:b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Radio-to-Radio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1A3EA7B5-4E4E-C266-A820-D0F12A90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496888"/>
            <a:ext cx="746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2000" b="1">
                <a:solidFill>
                  <a:srgbClr val="000000"/>
                </a:solidFill>
              </a:rPr>
              <a:t>SCADA using          based </a:t>
            </a:r>
            <a:r>
              <a:rPr lang="en-US" altLang="de-DE" sz="2000" b="1">
                <a:solidFill>
                  <a:srgbClr val="FF1515"/>
                </a:solidFill>
              </a:rPr>
              <a:t>Radio-to-Radio</a:t>
            </a:r>
            <a:r>
              <a:rPr lang="en-US" altLang="de-DE" sz="2000" b="1">
                <a:solidFill>
                  <a:srgbClr val="000000"/>
                </a:solidFill>
              </a:rPr>
              <a:t> Communication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2000" b="1">
              <a:solidFill>
                <a:srgbClr val="000000"/>
              </a:solidFill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rgbClr val="000000"/>
              </a:solidFill>
            </a:endParaRPr>
          </a:p>
        </p:txBody>
      </p:sp>
      <p:sp>
        <p:nvSpPr>
          <p:cNvPr id="397394" name="Text Box 82">
            <a:extLst>
              <a:ext uri="{FF2B5EF4-FFF2-40B4-BE49-F238E27FC236}">
                <a16:creationId xmlns:a16="http://schemas.microsoft.com/office/drawing/2014/main" id="{19E8511F-2BC3-E225-2476-403435484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5625"/>
            <a:ext cx="52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b="1">
                <a:solidFill>
                  <a:schemeClr val="tx2"/>
                </a:solidFill>
              </a:rPr>
              <a:t>SDS</a:t>
            </a:r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EB017A90-D4EC-2BED-7D70-5A865A2F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151438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  <p:sp>
        <p:nvSpPr>
          <p:cNvPr id="2057" name="Rectangle 3">
            <a:extLst>
              <a:ext uri="{FF2B5EF4-FFF2-40B4-BE49-F238E27FC236}">
                <a16:creationId xmlns:a16="http://schemas.microsoft.com/office/drawing/2014/main" id="{5C9E3D18-5290-CD01-3C2E-F6DC4778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1390650"/>
            <a:ext cx="1452562" cy="9318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  <p:sp>
        <p:nvSpPr>
          <p:cNvPr id="2058" name="Rectangle 4">
            <a:extLst>
              <a:ext uri="{FF2B5EF4-FFF2-40B4-BE49-F238E27FC236}">
                <a16:creationId xmlns:a16="http://schemas.microsoft.com/office/drawing/2014/main" id="{566204D3-DDCC-E1BF-543B-ADEB27DD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733925"/>
            <a:ext cx="1828800" cy="14112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  <p:sp>
        <p:nvSpPr>
          <p:cNvPr id="2059" name="Rectangle 5">
            <a:extLst>
              <a:ext uri="{FF2B5EF4-FFF2-40B4-BE49-F238E27FC236}">
                <a16:creationId xmlns:a16="http://schemas.microsoft.com/office/drawing/2014/main" id="{120116AD-7057-EB2F-C622-F88DAD1F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71600"/>
            <a:ext cx="1909763" cy="14509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  <p:graphicFrame>
        <p:nvGraphicFramePr>
          <p:cNvPr id="2050" name="Object 7">
            <a:extLst>
              <a:ext uri="{FF2B5EF4-FFF2-40B4-BE49-F238E27FC236}">
                <a16:creationId xmlns:a16="http://schemas.microsoft.com/office/drawing/2014/main" id="{AD3C3677-5447-ECEF-A0C1-002ABE37DF27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20788" y="4843463"/>
          <a:ext cx="765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09700" imgH="1854200" progId="Visio.Drawing.11">
                  <p:embed/>
                </p:oleObj>
              </mc:Choice>
              <mc:Fallback>
                <p:oleObj name="Visio" r:id="rId3" imgW="1409700" imgH="18542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43463"/>
                        <a:ext cx="765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>
            <a:extLst>
              <a:ext uri="{FF2B5EF4-FFF2-40B4-BE49-F238E27FC236}">
                <a16:creationId xmlns:a16="http://schemas.microsoft.com/office/drawing/2014/main" id="{BA7C6D80-58AF-C94F-F361-16BD88EA4C4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00100" y="1500188"/>
          <a:ext cx="5222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74700" imgH="1816100" progId="Visio.Drawing.11">
                  <p:embed/>
                </p:oleObj>
              </mc:Choice>
              <mc:Fallback>
                <p:oleObj name="Visio" r:id="rId5" imgW="774700" imgH="18161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00188"/>
                        <a:ext cx="5222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>
            <a:extLst>
              <a:ext uri="{FF2B5EF4-FFF2-40B4-BE49-F238E27FC236}">
                <a16:creationId xmlns:a16="http://schemas.microsoft.com/office/drawing/2014/main" id="{1EC26C8E-000F-0183-9061-8B8B36E75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3588" y="2033588"/>
          <a:ext cx="4714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193800" imgH="1219200" progId="Visio.Drawing.11">
                  <p:embed/>
                </p:oleObj>
              </mc:Choice>
              <mc:Fallback>
                <p:oleObj name="Visio" r:id="rId7" imgW="1193800" imgH="12192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033588"/>
                        <a:ext cx="4714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0">
            <a:extLst>
              <a:ext uri="{FF2B5EF4-FFF2-40B4-BE49-F238E27FC236}">
                <a16:creationId xmlns:a16="http://schemas.microsoft.com/office/drawing/2014/main" id="{158DBD0C-AA2C-F90A-2FDF-CD47ABA4B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0338" y="2033588"/>
          <a:ext cx="474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1193800" imgH="1219200" progId="Visio.Drawing.11">
                  <p:embed/>
                </p:oleObj>
              </mc:Choice>
              <mc:Fallback>
                <p:oleObj name="Visio" r:id="rId9" imgW="1193800" imgH="121920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2033588"/>
                        <a:ext cx="474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11">
            <a:extLst>
              <a:ext uri="{FF2B5EF4-FFF2-40B4-BE49-F238E27FC236}">
                <a16:creationId xmlns:a16="http://schemas.microsoft.com/office/drawing/2014/main" id="{2E4A1027-8D5A-935E-AE20-0996DD25904D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2136775"/>
            <a:ext cx="1627187" cy="1443038"/>
            <a:chOff x="2637" y="1060"/>
            <a:chExt cx="1025" cy="909"/>
          </a:xfrm>
        </p:grpSpPr>
        <p:sp>
          <p:nvSpPr>
            <p:cNvPr id="2125" name="AutoShape 12">
              <a:extLst>
                <a:ext uri="{FF2B5EF4-FFF2-40B4-BE49-F238E27FC236}">
                  <a16:creationId xmlns:a16="http://schemas.microsoft.com/office/drawing/2014/main" id="{F9D6708A-3069-080C-0F18-D03E0C1E6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060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2126" name="Group 13">
              <a:extLst>
                <a:ext uri="{FF2B5EF4-FFF2-40B4-BE49-F238E27FC236}">
                  <a16:creationId xmlns:a16="http://schemas.microsoft.com/office/drawing/2014/main" id="{FE7B2E79-7500-5EE8-4790-C7AAB4BD4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1067"/>
              <a:ext cx="506" cy="902"/>
              <a:chOff x="3031" y="1150"/>
              <a:chExt cx="703" cy="1180"/>
            </a:xfrm>
          </p:grpSpPr>
          <p:pic>
            <p:nvPicPr>
              <p:cNvPr id="2127" name="Picture 14" descr="Tetra_Pflaume_Wolke">
                <a:extLst>
                  <a:ext uri="{FF2B5EF4-FFF2-40B4-BE49-F238E27FC236}">
                    <a16:creationId xmlns:a16="http://schemas.microsoft.com/office/drawing/2014/main" id="{86F3DCE1-D1B0-0961-19D2-6C051A9D2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28" name="Group 15">
                <a:extLst>
                  <a:ext uri="{FF2B5EF4-FFF2-40B4-BE49-F238E27FC236}">
                    <a16:creationId xmlns:a16="http://schemas.microsoft.com/office/drawing/2014/main" id="{3A13D03E-5DCB-247B-3FA8-EC1E3B338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2129" name="Freeform 16">
                  <a:extLst>
                    <a:ext uri="{FF2B5EF4-FFF2-40B4-BE49-F238E27FC236}">
                      <a16:creationId xmlns:a16="http://schemas.microsoft.com/office/drawing/2014/main" id="{4975B98C-13DF-D3E7-08F6-C2F94D642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30" name="Line 17">
                  <a:extLst>
                    <a:ext uri="{FF2B5EF4-FFF2-40B4-BE49-F238E27FC236}">
                      <a16:creationId xmlns:a16="http://schemas.microsoft.com/office/drawing/2014/main" id="{4A6C1E06-4083-834B-5820-6BBFA90F1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31" name="Freeform 18">
                  <a:extLst>
                    <a:ext uri="{FF2B5EF4-FFF2-40B4-BE49-F238E27FC236}">
                      <a16:creationId xmlns:a16="http://schemas.microsoft.com/office/drawing/2014/main" id="{6DF15D8D-668E-7897-BBE4-84D0898F6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32" name="Freeform 19">
                  <a:extLst>
                    <a:ext uri="{FF2B5EF4-FFF2-40B4-BE49-F238E27FC236}">
                      <a16:creationId xmlns:a16="http://schemas.microsoft.com/office/drawing/2014/main" id="{D1425568-4061-F74E-05F2-30FDB2FD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61" name="Line 21">
            <a:extLst>
              <a:ext uri="{FF2B5EF4-FFF2-40B4-BE49-F238E27FC236}">
                <a16:creationId xmlns:a16="http://schemas.microsoft.com/office/drawing/2014/main" id="{2D981D6D-0F34-7DC9-632E-A567CA6C3A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0638" y="4808538"/>
            <a:ext cx="890587" cy="3635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2062" name="Group 22">
            <a:extLst>
              <a:ext uri="{FF2B5EF4-FFF2-40B4-BE49-F238E27FC236}">
                <a16:creationId xmlns:a16="http://schemas.microsoft.com/office/drawing/2014/main" id="{5239044E-5C8B-10B9-023E-E69BF6178D50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3578225"/>
            <a:ext cx="1627187" cy="1446213"/>
            <a:chOff x="2639" y="2254"/>
            <a:chExt cx="1025" cy="911"/>
          </a:xfrm>
        </p:grpSpPr>
        <p:sp>
          <p:nvSpPr>
            <p:cNvPr id="2117" name="AutoShape 23">
              <a:extLst>
                <a:ext uri="{FF2B5EF4-FFF2-40B4-BE49-F238E27FC236}">
                  <a16:creationId xmlns:a16="http://schemas.microsoft.com/office/drawing/2014/main" id="{22D132FD-89E8-FBD8-21F3-54F7C9CD6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254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2118" name="Group 24">
              <a:extLst>
                <a:ext uri="{FF2B5EF4-FFF2-40B4-BE49-F238E27FC236}">
                  <a16:creationId xmlns:a16="http://schemas.microsoft.com/office/drawing/2014/main" id="{41293582-392E-7FC5-30B1-6ECED3EEE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2263"/>
              <a:ext cx="506" cy="902"/>
              <a:chOff x="3031" y="1150"/>
              <a:chExt cx="703" cy="1180"/>
            </a:xfrm>
          </p:grpSpPr>
          <p:pic>
            <p:nvPicPr>
              <p:cNvPr id="2119" name="Picture 25" descr="Tetra_Pflaume_Wolke">
                <a:extLst>
                  <a:ext uri="{FF2B5EF4-FFF2-40B4-BE49-F238E27FC236}">
                    <a16:creationId xmlns:a16="http://schemas.microsoft.com/office/drawing/2014/main" id="{D00DF44F-D13A-0032-5258-056EBAA82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20" name="Group 26">
                <a:extLst>
                  <a:ext uri="{FF2B5EF4-FFF2-40B4-BE49-F238E27FC236}">
                    <a16:creationId xmlns:a16="http://schemas.microsoft.com/office/drawing/2014/main" id="{436B72B8-BD6E-0559-3E62-E18927E31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2121" name="Freeform 27">
                  <a:extLst>
                    <a:ext uri="{FF2B5EF4-FFF2-40B4-BE49-F238E27FC236}">
                      <a16:creationId xmlns:a16="http://schemas.microsoft.com/office/drawing/2014/main" id="{370474E5-8ED4-0FCC-C16A-16C89CAED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22" name="Line 28">
                  <a:extLst>
                    <a:ext uri="{FF2B5EF4-FFF2-40B4-BE49-F238E27FC236}">
                      <a16:creationId xmlns:a16="http://schemas.microsoft.com/office/drawing/2014/main" id="{B76D5C09-9946-532E-CA88-B2FB9787C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23" name="Freeform 29">
                  <a:extLst>
                    <a:ext uri="{FF2B5EF4-FFF2-40B4-BE49-F238E27FC236}">
                      <a16:creationId xmlns:a16="http://schemas.microsoft.com/office/drawing/2014/main" id="{290083F6-A550-4893-BDA4-1E4800FDC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24" name="Freeform 30">
                  <a:extLst>
                    <a:ext uri="{FF2B5EF4-FFF2-40B4-BE49-F238E27FC236}">
                      <a16:creationId xmlns:a16="http://schemas.microsoft.com/office/drawing/2014/main" id="{08F2D6EB-F205-6B93-33C8-8AF8ECA4B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063" name="Group 31">
            <a:extLst>
              <a:ext uri="{FF2B5EF4-FFF2-40B4-BE49-F238E27FC236}">
                <a16:creationId xmlns:a16="http://schemas.microsoft.com/office/drawing/2014/main" id="{71743636-9D54-05C8-1928-B68D67CAB3D7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2857500"/>
            <a:ext cx="1627187" cy="1468438"/>
            <a:chOff x="3705" y="1656"/>
            <a:chExt cx="1025" cy="925"/>
          </a:xfrm>
        </p:grpSpPr>
        <p:sp>
          <p:nvSpPr>
            <p:cNvPr id="2109" name="AutoShape 32">
              <a:extLst>
                <a:ext uri="{FF2B5EF4-FFF2-40B4-BE49-F238E27FC236}">
                  <a16:creationId xmlns:a16="http://schemas.microsoft.com/office/drawing/2014/main" id="{CA0DE298-8EC2-142B-26D1-5846515E0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56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2110" name="Group 33">
              <a:extLst>
                <a:ext uri="{FF2B5EF4-FFF2-40B4-BE49-F238E27FC236}">
                  <a16:creationId xmlns:a16="http://schemas.microsoft.com/office/drawing/2014/main" id="{EDD4EB48-DF8E-4D04-F63A-CC5770268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1679"/>
              <a:ext cx="506" cy="902"/>
              <a:chOff x="3031" y="1150"/>
              <a:chExt cx="703" cy="1180"/>
            </a:xfrm>
          </p:grpSpPr>
          <p:pic>
            <p:nvPicPr>
              <p:cNvPr id="2111" name="Picture 34" descr="Tetra_Pflaume_Wolke">
                <a:extLst>
                  <a:ext uri="{FF2B5EF4-FFF2-40B4-BE49-F238E27FC236}">
                    <a16:creationId xmlns:a16="http://schemas.microsoft.com/office/drawing/2014/main" id="{27FD1BFB-C7EE-552A-5ED6-F99CEE351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12" name="Group 35">
                <a:extLst>
                  <a:ext uri="{FF2B5EF4-FFF2-40B4-BE49-F238E27FC236}">
                    <a16:creationId xmlns:a16="http://schemas.microsoft.com/office/drawing/2014/main" id="{00475470-CF50-ABF8-0A17-DF7F5C5AB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2113" name="Freeform 36">
                  <a:extLst>
                    <a:ext uri="{FF2B5EF4-FFF2-40B4-BE49-F238E27FC236}">
                      <a16:creationId xmlns:a16="http://schemas.microsoft.com/office/drawing/2014/main" id="{5989256D-46A1-5142-26A8-A9DE4F07E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14" name="Line 37">
                  <a:extLst>
                    <a:ext uri="{FF2B5EF4-FFF2-40B4-BE49-F238E27FC236}">
                      <a16:creationId xmlns:a16="http://schemas.microsoft.com/office/drawing/2014/main" id="{C458F8CD-DCDF-A25B-E4FF-C2F8C4438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15" name="Freeform 38">
                  <a:extLst>
                    <a:ext uri="{FF2B5EF4-FFF2-40B4-BE49-F238E27FC236}">
                      <a16:creationId xmlns:a16="http://schemas.microsoft.com/office/drawing/2014/main" id="{05EFA0AD-5424-70FA-830D-DBA710C85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16" name="Freeform 39">
                  <a:extLst>
                    <a:ext uri="{FF2B5EF4-FFF2-40B4-BE49-F238E27FC236}">
                      <a16:creationId xmlns:a16="http://schemas.microsoft.com/office/drawing/2014/main" id="{EA7DD1FA-35B2-B4D9-BD1A-76BCF237B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64" name="Line 41">
            <a:extLst>
              <a:ext uri="{FF2B5EF4-FFF2-40B4-BE49-F238E27FC236}">
                <a16:creationId xmlns:a16="http://schemas.microsoft.com/office/drawing/2014/main" id="{DF883C0D-F06F-7768-1452-F524F654D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1463" y="2836863"/>
            <a:ext cx="15875" cy="7953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065" name="Text Box 43">
            <a:extLst>
              <a:ext uri="{FF2B5EF4-FFF2-40B4-BE49-F238E27FC236}">
                <a16:creationId xmlns:a16="http://schemas.microsoft.com/office/drawing/2014/main" id="{93D0641B-F198-E68A-6397-1F391928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506538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SCADA Control Room</a:t>
            </a:r>
          </a:p>
        </p:txBody>
      </p:sp>
      <p:sp>
        <p:nvSpPr>
          <p:cNvPr id="2066" name="Text Box 44">
            <a:extLst>
              <a:ext uri="{FF2B5EF4-FFF2-40B4-BE49-F238E27FC236}">
                <a16:creationId xmlns:a16="http://schemas.microsoft.com/office/drawing/2014/main" id="{834429E0-4E97-F1DA-25DD-64D6B08D8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872163"/>
            <a:ext cx="1236663" cy="1825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Tetra Switch</a:t>
            </a:r>
          </a:p>
        </p:txBody>
      </p:sp>
      <p:pic>
        <p:nvPicPr>
          <p:cNvPr id="2067" name="Picture 45" descr="Unbenannt-1 Kopie">
            <a:extLst>
              <a:ext uri="{FF2B5EF4-FFF2-40B4-BE49-F238E27FC236}">
                <a16:creationId xmlns:a16="http://schemas.microsoft.com/office/drawing/2014/main" id="{C93A88B5-0F8F-2546-EEE5-3C0E0054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82763"/>
            <a:ext cx="315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6" descr="Unbenannt-1 Kopie">
            <a:extLst>
              <a:ext uri="{FF2B5EF4-FFF2-40B4-BE49-F238E27FC236}">
                <a16:creationId xmlns:a16="http://schemas.microsoft.com/office/drawing/2014/main" id="{B65D157C-C7DA-F60D-3546-E69C7DAE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782763"/>
            <a:ext cx="3159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7" descr="Unbenannt-1 Kopie">
            <a:extLst>
              <a:ext uri="{FF2B5EF4-FFF2-40B4-BE49-F238E27FC236}">
                <a16:creationId xmlns:a16="http://schemas.microsoft.com/office/drawing/2014/main" id="{75BEB528-0987-BDD3-F5B1-FAAFACFA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1782763"/>
            <a:ext cx="3159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8">
            <a:extLst>
              <a:ext uri="{FF2B5EF4-FFF2-40B4-BE49-F238E27FC236}">
                <a16:creationId xmlns:a16="http://schemas.microsoft.com/office/drawing/2014/main" id="{52151434-BB9D-CBE5-0BD5-2907D928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660650"/>
            <a:ext cx="885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Line 50">
            <a:extLst>
              <a:ext uri="{FF2B5EF4-FFF2-40B4-BE49-F238E27FC236}">
                <a16:creationId xmlns:a16="http://schemas.microsoft.com/office/drawing/2014/main" id="{24FA6696-3FF2-E18E-AF41-33FE5A02F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4763" y="1993900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072" name="Line 51">
            <a:extLst>
              <a:ext uri="{FF2B5EF4-FFF2-40B4-BE49-F238E27FC236}">
                <a16:creationId xmlns:a16="http://schemas.microsoft.com/office/drawing/2014/main" id="{498057B8-FEA7-0D2C-CA4B-8282190DB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1588" y="5554663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073" name="Rectangle 52">
            <a:extLst>
              <a:ext uri="{FF2B5EF4-FFF2-40B4-BE49-F238E27FC236}">
                <a16:creationId xmlns:a16="http://schemas.microsoft.com/office/drawing/2014/main" id="{9E9180B3-FB67-557F-9EED-8F72E3BC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884613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  <p:sp>
        <p:nvSpPr>
          <p:cNvPr id="2074" name="Text Box 53">
            <a:extLst>
              <a:ext uri="{FF2B5EF4-FFF2-40B4-BE49-F238E27FC236}">
                <a16:creationId xmlns:a16="http://schemas.microsoft.com/office/drawing/2014/main" id="{F027B214-53A0-C6D3-8EAD-31EAD8043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5438775"/>
            <a:ext cx="11763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PLC / RTU</a:t>
            </a:r>
          </a:p>
        </p:txBody>
      </p:sp>
      <p:sp>
        <p:nvSpPr>
          <p:cNvPr id="2075" name="Text Box 54">
            <a:extLst>
              <a:ext uri="{FF2B5EF4-FFF2-40B4-BE49-F238E27FC236}">
                <a16:creationId xmlns:a16="http://schemas.microsoft.com/office/drawing/2014/main" id="{F1760A18-B107-84CD-8867-0B1AEE05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4083050"/>
            <a:ext cx="1201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Command and Control Device</a:t>
            </a:r>
          </a:p>
        </p:txBody>
      </p:sp>
      <p:sp>
        <p:nvSpPr>
          <p:cNvPr id="2076" name="Text Box 55">
            <a:extLst>
              <a:ext uri="{FF2B5EF4-FFF2-40B4-BE49-F238E27FC236}">
                <a16:creationId xmlns:a16="http://schemas.microsoft.com/office/drawing/2014/main" id="{21633286-F6D0-D1F9-4157-A9452BA4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1504950"/>
            <a:ext cx="18557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Public Lighting</a:t>
            </a:r>
          </a:p>
        </p:txBody>
      </p:sp>
      <p:sp>
        <p:nvSpPr>
          <p:cNvPr id="2077" name="Line 56">
            <a:extLst>
              <a:ext uri="{FF2B5EF4-FFF2-40B4-BE49-F238E27FC236}">
                <a16:creationId xmlns:a16="http://schemas.microsoft.com/office/drawing/2014/main" id="{929F77FC-60E1-7CDE-1614-E2895FA06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9700" y="3579813"/>
            <a:ext cx="1588" cy="306387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2078" name="Group 57">
            <a:extLst>
              <a:ext uri="{FF2B5EF4-FFF2-40B4-BE49-F238E27FC236}">
                <a16:creationId xmlns:a16="http://schemas.microsoft.com/office/drawing/2014/main" id="{40B33DB4-B128-7907-6358-F000DA762392}"/>
              </a:ext>
            </a:extLst>
          </p:cNvPr>
          <p:cNvGrpSpPr>
            <a:grpSpLocks/>
          </p:cNvGrpSpPr>
          <p:nvPr/>
        </p:nvGrpSpPr>
        <p:grpSpPr bwMode="auto">
          <a:xfrm rot="1055622" flipH="1">
            <a:off x="5060950" y="2238375"/>
            <a:ext cx="331788" cy="533400"/>
            <a:chOff x="2112" y="1824"/>
            <a:chExt cx="240" cy="384"/>
          </a:xfrm>
        </p:grpSpPr>
        <p:sp>
          <p:nvSpPr>
            <p:cNvPr id="2106" name="Line 58">
              <a:extLst>
                <a:ext uri="{FF2B5EF4-FFF2-40B4-BE49-F238E27FC236}">
                  <a16:creationId xmlns:a16="http://schemas.microsoft.com/office/drawing/2014/main" id="{7DD1A78F-AE44-8BE0-FF82-BE842DE38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7" name="Line 59">
              <a:extLst>
                <a:ext uri="{FF2B5EF4-FFF2-40B4-BE49-F238E27FC236}">
                  <a16:creationId xmlns:a16="http://schemas.microsoft.com/office/drawing/2014/main" id="{DE3F1D25-C521-1308-6432-E2884667A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8" name="Line 60">
              <a:extLst>
                <a:ext uri="{FF2B5EF4-FFF2-40B4-BE49-F238E27FC236}">
                  <a16:creationId xmlns:a16="http://schemas.microsoft.com/office/drawing/2014/main" id="{A9CE0864-A0A9-3369-DAB3-BE7AFA3D1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79" name="Group 61">
            <a:extLst>
              <a:ext uri="{FF2B5EF4-FFF2-40B4-BE49-F238E27FC236}">
                <a16:creationId xmlns:a16="http://schemas.microsoft.com/office/drawing/2014/main" id="{C64D87E3-E116-4D66-1345-79BD8ABD82C2}"/>
              </a:ext>
            </a:extLst>
          </p:cNvPr>
          <p:cNvGrpSpPr>
            <a:grpSpLocks/>
          </p:cNvGrpSpPr>
          <p:nvPr/>
        </p:nvGrpSpPr>
        <p:grpSpPr bwMode="auto">
          <a:xfrm rot="2898832" flipH="1">
            <a:off x="6512719" y="3020219"/>
            <a:ext cx="331788" cy="533400"/>
            <a:chOff x="2112" y="1824"/>
            <a:chExt cx="240" cy="384"/>
          </a:xfrm>
        </p:grpSpPr>
        <p:sp>
          <p:nvSpPr>
            <p:cNvPr id="2103" name="Line 62">
              <a:extLst>
                <a:ext uri="{FF2B5EF4-FFF2-40B4-BE49-F238E27FC236}">
                  <a16:creationId xmlns:a16="http://schemas.microsoft.com/office/drawing/2014/main" id="{B69ED00F-01D6-36C7-062C-05F362493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4" name="Line 63">
              <a:extLst>
                <a:ext uri="{FF2B5EF4-FFF2-40B4-BE49-F238E27FC236}">
                  <a16:creationId xmlns:a16="http://schemas.microsoft.com/office/drawing/2014/main" id="{1F058F01-22B3-D959-3FF9-1498114A1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5" name="Line 64">
              <a:extLst>
                <a:ext uri="{FF2B5EF4-FFF2-40B4-BE49-F238E27FC236}">
                  <a16:creationId xmlns:a16="http://schemas.microsoft.com/office/drawing/2014/main" id="{2BEDDCDD-F78D-158B-E3C8-73F3D9C03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80" name="Group 65">
            <a:extLst>
              <a:ext uri="{FF2B5EF4-FFF2-40B4-BE49-F238E27FC236}">
                <a16:creationId xmlns:a16="http://schemas.microsoft.com/office/drawing/2014/main" id="{9C02BA2E-01C4-61DC-42F8-2BD7843A3B33}"/>
              </a:ext>
            </a:extLst>
          </p:cNvPr>
          <p:cNvGrpSpPr>
            <a:grpSpLocks/>
          </p:cNvGrpSpPr>
          <p:nvPr/>
        </p:nvGrpSpPr>
        <p:grpSpPr bwMode="auto">
          <a:xfrm rot="5941982" flipH="1">
            <a:off x="5123656" y="4512469"/>
            <a:ext cx="331788" cy="533400"/>
            <a:chOff x="2112" y="1824"/>
            <a:chExt cx="240" cy="384"/>
          </a:xfrm>
        </p:grpSpPr>
        <p:sp>
          <p:nvSpPr>
            <p:cNvPr id="2100" name="Line 66">
              <a:extLst>
                <a:ext uri="{FF2B5EF4-FFF2-40B4-BE49-F238E27FC236}">
                  <a16:creationId xmlns:a16="http://schemas.microsoft.com/office/drawing/2014/main" id="{820CE517-C591-84C9-2F5D-FC5076DF5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1" name="Line 67">
              <a:extLst>
                <a:ext uri="{FF2B5EF4-FFF2-40B4-BE49-F238E27FC236}">
                  <a16:creationId xmlns:a16="http://schemas.microsoft.com/office/drawing/2014/main" id="{2124B296-82B5-2C84-E621-87EDCBABA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2" name="Line 68">
              <a:extLst>
                <a:ext uri="{FF2B5EF4-FFF2-40B4-BE49-F238E27FC236}">
                  <a16:creationId xmlns:a16="http://schemas.microsoft.com/office/drawing/2014/main" id="{93750E9A-9F17-9874-7FFB-F271145F7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81" name="Text Box 71">
            <a:extLst>
              <a:ext uri="{FF2B5EF4-FFF2-40B4-BE49-F238E27FC236}">
                <a16:creationId xmlns:a16="http://schemas.microsoft.com/office/drawing/2014/main" id="{A983F3A0-00B8-A243-B33B-DA121E65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900363"/>
            <a:ext cx="1209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Serial Communication</a:t>
            </a:r>
          </a:p>
        </p:txBody>
      </p:sp>
      <p:sp>
        <p:nvSpPr>
          <p:cNvPr id="2082" name="Text Box 74">
            <a:extLst>
              <a:ext uri="{FF2B5EF4-FFF2-40B4-BE49-F238E27FC236}">
                <a16:creationId xmlns:a16="http://schemas.microsoft.com/office/drawing/2014/main" id="{2FAFB137-2F19-784E-C252-F0B07D0B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49091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2083" name="Text Box 75">
            <a:extLst>
              <a:ext uri="{FF2B5EF4-FFF2-40B4-BE49-F238E27FC236}">
                <a16:creationId xmlns:a16="http://schemas.microsoft.com/office/drawing/2014/main" id="{D847A75C-717B-93E3-6BBD-B45E4E2C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8" y="5842000"/>
            <a:ext cx="1236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2084" name="Text Box 77">
            <a:extLst>
              <a:ext uri="{FF2B5EF4-FFF2-40B4-BE49-F238E27FC236}">
                <a16:creationId xmlns:a16="http://schemas.microsoft.com/office/drawing/2014/main" id="{2B23BFFE-D931-136A-42B9-B01A6DC7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419576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grpSp>
        <p:nvGrpSpPr>
          <p:cNvPr id="2085" name="Group 78">
            <a:extLst>
              <a:ext uri="{FF2B5EF4-FFF2-40B4-BE49-F238E27FC236}">
                <a16:creationId xmlns:a16="http://schemas.microsoft.com/office/drawing/2014/main" id="{46C30543-F8CB-2DF0-1BF5-A7AF1382DE79}"/>
              </a:ext>
            </a:extLst>
          </p:cNvPr>
          <p:cNvGrpSpPr>
            <a:grpSpLocks/>
          </p:cNvGrpSpPr>
          <p:nvPr/>
        </p:nvGrpSpPr>
        <p:grpSpPr bwMode="auto">
          <a:xfrm rot="1554237" flipH="1">
            <a:off x="2122488" y="2781300"/>
            <a:ext cx="752475" cy="1041400"/>
            <a:chOff x="2112" y="1824"/>
            <a:chExt cx="240" cy="384"/>
          </a:xfrm>
        </p:grpSpPr>
        <p:sp>
          <p:nvSpPr>
            <p:cNvPr id="2097" name="Line 79">
              <a:extLst>
                <a:ext uri="{FF2B5EF4-FFF2-40B4-BE49-F238E27FC236}">
                  <a16:creationId xmlns:a16="http://schemas.microsoft.com/office/drawing/2014/main" id="{BDE24652-7CB3-D848-E6C1-E7EB98B4A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8" name="Line 80">
              <a:extLst>
                <a:ext uri="{FF2B5EF4-FFF2-40B4-BE49-F238E27FC236}">
                  <a16:creationId xmlns:a16="http://schemas.microsoft.com/office/drawing/2014/main" id="{30AE9A37-F6AD-7B55-5E51-2AC22DA46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9" name="Line 81">
              <a:extLst>
                <a:ext uri="{FF2B5EF4-FFF2-40B4-BE49-F238E27FC236}">
                  <a16:creationId xmlns:a16="http://schemas.microsoft.com/office/drawing/2014/main" id="{417E3165-97FC-CD06-E60B-31CAB99B5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86" name="Text Box 77">
            <a:extLst>
              <a:ext uri="{FF2B5EF4-FFF2-40B4-BE49-F238E27FC236}">
                <a16:creationId xmlns:a16="http://schemas.microsoft.com/office/drawing/2014/main" id="{BA97FA83-B1AB-2DC0-3F2C-FD4F2E97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341471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SDS</a:t>
            </a:r>
          </a:p>
        </p:txBody>
      </p:sp>
      <p:sp>
        <p:nvSpPr>
          <p:cNvPr id="2087" name="Text Box 77">
            <a:extLst>
              <a:ext uri="{FF2B5EF4-FFF2-40B4-BE49-F238E27FC236}">
                <a16:creationId xmlns:a16="http://schemas.microsoft.com/office/drawing/2014/main" id="{237420B0-E370-0940-71F4-3C19460E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2293938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SDS</a:t>
            </a:r>
          </a:p>
        </p:txBody>
      </p:sp>
      <p:sp>
        <p:nvSpPr>
          <p:cNvPr id="2088" name="Text Box 77">
            <a:extLst>
              <a:ext uri="{FF2B5EF4-FFF2-40B4-BE49-F238E27FC236}">
                <a16:creationId xmlns:a16="http://schemas.microsoft.com/office/drawing/2014/main" id="{B252600B-04E2-9D9C-616E-ABBA7F04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024188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SDS</a:t>
            </a:r>
          </a:p>
        </p:txBody>
      </p:sp>
      <p:sp>
        <p:nvSpPr>
          <p:cNvPr id="2089" name="Text Box 77">
            <a:extLst>
              <a:ext uri="{FF2B5EF4-FFF2-40B4-BE49-F238E27FC236}">
                <a16:creationId xmlns:a16="http://schemas.microsoft.com/office/drawing/2014/main" id="{2733D2DC-78D7-9917-40C5-E6BB366C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819650"/>
            <a:ext cx="1236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SDS</a:t>
            </a:r>
          </a:p>
        </p:txBody>
      </p:sp>
      <p:pic>
        <p:nvPicPr>
          <p:cNvPr id="103502" name="Picture 78" descr="TMO-100_Neu_TRM_ohne Micro">
            <a:extLst>
              <a:ext uri="{FF2B5EF4-FFF2-40B4-BE49-F238E27FC236}">
                <a16:creationId xmlns:a16="http://schemas.microsoft.com/office/drawing/2014/main" id="{287FC4FA-F82C-D750-94BD-1C8D395A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89550" y="4933950"/>
            <a:ext cx="996950" cy="8747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91" name="Text Box 75">
            <a:extLst>
              <a:ext uri="{FF2B5EF4-FFF2-40B4-BE49-F238E27FC236}">
                <a16:creationId xmlns:a16="http://schemas.microsoft.com/office/drawing/2014/main" id="{F46F0283-BE24-02F8-AB17-6B6B7B76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2271713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pic>
        <p:nvPicPr>
          <p:cNvPr id="103504" name="Picture 80" descr="TMO-100_Neu_TRM_ohne Micro">
            <a:extLst>
              <a:ext uri="{FF2B5EF4-FFF2-40B4-BE49-F238E27FC236}">
                <a16:creationId xmlns:a16="http://schemas.microsoft.com/office/drawing/2014/main" id="{2C967AC3-EAE3-5C3B-A6F7-094556D0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5588" y="1363663"/>
            <a:ext cx="996950" cy="8747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03505" name="Picture 81" descr="TMO-100_Neu_TRM_ohne Micro">
            <a:extLst>
              <a:ext uri="{FF2B5EF4-FFF2-40B4-BE49-F238E27FC236}">
                <a16:creationId xmlns:a16="http://schemas.microsoft.com/office/drawing/2014/main" id="{C127DF06-5A77-ACC4-F96C-8A1FE72C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6138" y="3294063"/>
            <a:ext cx="996950" cy="8747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94" name="Text Box 82">
            <a:extLst>
              <a:ext uri="{FF2B5EF4-FFF2-40B4-BE49-F238E27FC236}">
                <a16:creationId xmlns:a16="http://schemas.microsoft.com/office/drawing/2014/main" id="{B206C289-9D1F-6C37-B187-C4BB7D03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1549400"/>
            <a:ext cx="973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Serial Interface</a:t>
            </a:r>
          </a:p>
        </p:txBody>
      </p:sp>
      <p:sp>
        <p:nvSpPr>
          <p:cNvPr id="2095" name="Text Box 83">
            <a:extLst>
              <a:ext uri="{FF2B5EF4-FFF2-40B4-BE49-F238E27FC236}">
                <a16:creationId xmlns:a16="http://schemas.microsoft.com/office/drawing/2014/main" id="{9FF64002-BCC7-900C-D6C3-48F3D3BD1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137150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Serial Interface</a:t>
            </a:r>
          </a:p>
        </p:txBody>
      </p:sp>
      <p:sp>
        <p:nvSpPr>
          <p:cNvPr id="2096" name="Text Box 84">
            <a:extLst>
              <a:ext uri="{FF2B5EF4-FFF2-40B4-BE49-F238E27FC236}">
                <a16:creationId xmlns:a16="http://schemas.microsoft.com/office/drawing/2014/main" id="{5929AE6B-4F9C-8F2D-3C0F-E61D118F3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3613150"/>
            <a:ext cx="973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3AD8136-C91C-CA4F-3485-2A7A658020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2097088"/>
            <a:ext cx="7275513" cy="2746375"/>
          </a:xfrm>
        </p:spPr>
        <p:txBody>
          <a:bodyPr/>
          <a:lstStyle/>
          <a:p>
            <a:pPr algn="ctr" eaLnBrk="1" hangingPunct="1"/>
            <a:r>
              <a:rPr lang="en-US" altLang="de-DE">
                <a:solidFill>
                  <a:srgbClr val="000000"/>
                </a:solidFill>
              </a:rPr>
              <a:t>TMO-100</a:t>
            </a: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TETRA Data Modem</a:t>
            </a:r>
            <a:br>
              <a:rPr lang="en-US" altLang="de-DE">
                <a:solidFill>
                  <a:srgbClr val="000000"/>
                </a:solidFill>
              </a:rPr>
            </a:b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Network Structure </a:t>
            </a: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Data Gateway-to-Radio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BBC1F9B-4B14-9E38-C918-72495161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812800"/>
            <a:ext cx="7467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Funk-Electronic Piciorgros GmbH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(TETRA Business)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2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Wireless Solutions from 1982 until 2023++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2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Member of the TETRA Association (MoU/</a:t>
            </a:r>
            <a:r>
              <a:rPr lang="en-US" altLang="de-DE" b="1" dirty="0" err="1">
                <a:solidFill>
                  <a:schemeClr val="tx2"/>
                </a:solidFill>
              </a:rPr>
              <a:t>TandCCA</a:t>
            </a:r>
            <a:r>
              <a:rPr lang="en-US" altLang="de-DE" b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Core Manufacturer (Own TETRA Terminal)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IOP certified from ISCOM (Italy)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 dirty="0">
                <a:solidFill>
                  <a:schemeClr val="tx2"/>
                </a:solidFill>
              </a:rPr>
              <a:t>Member of the SME Group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>
            <a:extLst>
              <a:ext uri="{FF2B5EF4-FFF2-40B4-BE49-F238E27FC236}">
                <a16:creationId xmlns:a16="http://schemas.microsoft.com/office/drawing/2014/main" id="{4B941020-F424-E91A-62BA-B2408F85A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809625"/>
            <a:ext cx="8305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E74270E7-EC79-8766-95AD-CCAE351356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350838"/>
            <a:ext cx="7275513" cy="730250"/>
          </a:xfrm>
        </p:spPr>
        <p:txBody>
          <a:bodyPr/>
          <a:lstStyle/>
          <a:p>
            <a:pPr algn="ctr"/>
            <a:r>
              <a:rPr lang="en-US" altLang="de-DE" sz="2400">
                <a:solidFill>
                  <a:srgbClr val="000000"/>
                </a:solidFill>
                <a:latin typeface="Arial" panose="020B0604020202020204" pitchFamily="34" charset="0"/>
              </a:rPr>
              <a:t>Highly Redundant TETRA Packet Data Gateway for SCADA Critical Operation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5ABA18B4-125E-F7C7-8E70-2C73A7B4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416300"/>
            <a:ext cx="3565525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0D5BF6F-F097-DCCA-2776-C564707977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350838"/>
            <a:ext cx="7275513" cy="730250"/>
          </a:xfrm>
        </p:spPr>
        <p:txBody>
          <a:bodyPr/>
          <a:lstStyle/>
          <a:p>
            <a:pPr algn="ctr"/>
            <a:r>
              <a:rPr lang="en-US" altLang="de-DE" sz="2400">
                <a:solidFill>
                  <a:srgbClr val="000000"/>
                </a:solidFill>
                <a:latin typeface="Arial" panose="020B0604020202020204" pitchFamily="34" charset="0"/>
              </a:rPr>
              <a:t>Highly Redundant TETRA Packet Data Gateway for SCADA Critical Operation</a:t>
            </a:r>
          </a:p>
        </p:txBody>
      </p:sp>
      <p:sp>
        <p:nvSpPr>
          <p:cNvPr id="38915" name="Content Placeholder 4">
            <a:extLst>
              <a:ext uri="{FF2B5EF4-FFF2-40B4-BE49-F238E27FC236}">
                <a16:creationId xmlns:a16="http://schemas.microsoft.com/office/drawing/2014/main" id="{C9982048-9393-1784-6660-1E07AB83A58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Arial" panose="020B0604020202020204" pitchFamily="34" charset="0"/>
              </a:rPr>
              <a:t>Supported Protocols: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MODBUS-RTU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IEC60870-5-101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DNP3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ROC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BSAP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PakBus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Siemens SINAUT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any customer specific or proprietary protocols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altLang="de-DE" sz="1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altLang="de-DE" sz="1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10">
            <a:extLst>
              <a:ext uri="{FF2B5EF4-FFF2-40B4-BE49-F238E27FC236}">
                <a16:creationId xmlns:a16="http://schemas.microsoft.com/office/drawing/2014/main" id="{FD3A0CFC-0067-AB73-4AEA-03647A0F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8638" y="1133475"/>
            <a:ext cx="32527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7C3BB2B-0191-D73D-C050-9CD3003C71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350838"/>
            <a:ext cx="7275513" cy="730250"/>
          </a:xfrm>
        </p:spPr>
        <p:txBody>
          <a:bodyPr/>
          <a:lstStyle/>
          <a:p>
            <a:pPr algn="ctr"/>
            <a:r>
              <a:rPr lang="en-US" altLang="de-DE" sz="2400">
                <a:solidFill>
                  <a:srgbClr val="000000"/>
                </a:solidFill>
              </a:rPr>
              <a:t>Highly Redundant TETRA Packet Data Gateway for SCADA Critical Operation</a:t>
            </a:r>
          </a:p>
        </p:txBody>
      </p:sp>
      <p:sp>
        <p:nvSpPr>
          <p:cNvPr id="39939" name="Content Placeholder 4">
            <a:extLst>
              <a:ext uri="{FF2B5EF4-FFF2-40B4-BE49-F238E27FC236}">
                <a16:creationId xmlns:a16="http://schemas.microsoft.com/office/drawing/2014/main" id="{818E5CE8-4234-3A56-5E02-04188081C37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Arial" panose="020B0604020202020204" pitchFamily="34" charset="0"/>
              </a:rPr>
              <a:t>Features: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COM Ports: 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RS-232 or RS-485/422, Subin-D pole female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fr-FR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AUX Ports: 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fr-FR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RS-232 or RS-485, RJ12 pole female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Ethernet Ports: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One (TGW-100) or two (TGW-100R)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Ethernet interfaces: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RJ-45, 10/100 MBps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Power Supply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Dual Power Supplies – hot swappable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Enclosure dimensions: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400" b="0">
                <a:solidFill>
                  <a:srgbClr val="000000"/>
                </a:solidFill>
                <a:latin typeface="Arial" panose="020B0604020202020204" pitchFamily="34" charset="0"/>
              </a:rPr>
              <a:t>	Complete 19" rack approx: 48,4 * 13,2 * 33 cm (no cables included)</a:t>
            </a: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4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indent="-6254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10">
            <a:extLst>
              <a:ext uri="{FF2B5EF4-FFF2-40B4-BE49-F238E27FC236}">
                <a16:creationId xmlns:a16="http://schemas.microsoft.com/office/drawing/2014/main" id="{554F2E65-9583-04EF-C900-13F12014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8638" y="1133475"/>
            <a:ext cx="32527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EA303FAE-77B0-8B6C-027F-F87278C9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151438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52FEB7C1-6963-180A-914D-17769309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4733925"/>
            <a:ext cx="1828800" cy="14112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80" name="Rectangle 4">
            <a:extLst>
              <a:ext uri="{FF2B5EF4-FFF2-40B4-BE49-F238E27FC236}">
                <a16:creationId xmlns:a16="http://schemas.microsoft.com/office/drawing/2014/main" id="{CB494A94-0D34-0F97-6CB5-F61EC31B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1371600"/>
            <a:ext cx="1909763" cy="14509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81" name="Text Box 5">
            <a:extLst>
              <a:ext uri="{FF2B5EF4-FFF2-40B4-BE49-F238E27FC236}">
                <a16:creationId xmlns:a16="http://schemas.microsoft.com/office/drawing/2014/main" id="{A0CCD157-B4C0-92E3-579D-75A2A754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868363"/>
            <a:ext cx="746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2000" b="1">
                <a:solidFill>
                  <a:srgbClr val="000000"/>
                </a:solidFill>
              </a:rPr>
              <a:t>SCADA – using an</a:t>
            </a:r>
            <a:endParaRPr lang="en-US" altLang="de-DE" b="1">
              <a:solidFill>
                <a:srgbClr val="000000"/>
              </a:solidFill>
            </a:endParaRPr>
          </a:p>
        </p:txBody>
      </p:sp>
      <p:graphicFrame>
        <p:nvGraphicFramePr>
          <p:cNvPr id="3074" name="Object 6">
            <a:extLst>
              <a:ext uri="{FF2B5EF4-FFF2-40B4-BE49-F238E27FC236}">
                <a16:creationId xmlns:a16="http://schemas.microsoft.com/office/drawing/2014/main" id="{26A410F2-925D-B397-35AE-8890CD0D87C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44638" y="4843463"/>
          <a:ext cx="765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09700" imgH="1854200" progId="Visio.Drawing.11">
                  <p:embed/>
                </p:oleObj>
              </mc:Choice>
              <mc:Fallback>
                <p:oleObj name="Visio" r:id="rId3" imgW="1409700" imgH="18542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843463"/>
                        <a:ext cx="765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>
            <a:extLst>
              <a:ext uri="{FF2B5EF4-FFF2-40B4-BE49-F238E27FC236}">
                <a16:creationId xmlns:a16="http://schemas.microsoft.com/office/drawing/2014/main" id="{81CF9EFB-0E9D-D563-5F4F-72AEA34DE94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23950" y="1500188"/>
          <a:ext cx="5222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74700" imgH="1816100" progId="Visio.Drawing.11">
                  <p:embed/>
                </p:oleObj>
              </mc:Choice>
              <mc:Fallback>
                <p:oleObj name="Visio" r:id="rId5" imgW="774700" imgH="18161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500188"/>
                        <a:ext cx="5222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>
            <a:extLst>
              <a:ext uri="{FF2B5EF4-FFF2-40B4-BE49-F238E27FC236}">
                <a16:creationId xmlns:a16="http://schemas.microsoft.com/office/drawing/2014/main" id="{193A94E1-BEA6-B104-891B-E03F10AE34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438" y="2033588"/>
          <a:ext cx="4714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193800" imgH="1219200" progId="Visio.Drawing.11">
                  <p:embed/>
                </p:oleObj>
              </mc:Choice>
              <mc:Fallback>
                <p:oleObj name="Visio" r:id="rId7" imgW="1193800" imgH="12192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033588"/>
                        <a:ext cx="4714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>
            <a:extLst>
              <a:ext uri="{FF2B5EF4-FFF2-40B4-BE49-F238E27FC236}">
                <a16:creationId xmlns:a16="http://schemas.microsoft.com/office/drawing/2014/main" id="{E6817C9C-34DB-6B73-7B84-D6BAD3A2F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8" y="2033588"/>
          <a:ext cx="474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1193800" imgH="1219200" progId="Visio.Drawing.11">
                  <p:embed/>
                </p:oleObj>
              </mc:Choice>
              <mc:Fallback>
                <p:oleObj name="Visio" r:id="rId9" imgW="1193800" imgH="12192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033588"/>
                        <a:ext cx="474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2" name="Group 10">
            <a:extLst>
              <a:ext uri="{FF2B5EF4-FFF2-40B4-BE49-F238E27FC236}">
                <a16:creationId xmlns:a16="http://schemas.microsoft.com/office/drawing/2014/main" id="{2C14B6FA-6E9C-7518-DB48-E4A8E7A269EC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2143125"/>
            <a:ext cx="1627188" cy="1443038"/>
            <a:chOff x="2637" y="1060"/>
            <a:chExt cx="1025" cy="909"/>
          </a:xfrm>
        </p:grpSpPr>
        <p:sp>
          <p:nvSpPr>
            <p:cNvPr id="3142" name="AutoShape 11">
              <a:extLst>
                <a:ext uri="{FF2B5EF4-FFF2-40B4-BE49-F238E27FC236}">
                  <a16:creationId xmlns:a16="http://schemas.microsoft.com/office/drawing/2014/main" id="{8FC9AB02-57EA-2025-4C4A-BEDEA97C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060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3143" name="Group 12">
              <a:extLst>
                <a:ext uri="{FF2B5EF4-FFF2-40B4-BE49-F238E27FC236}">
                  <a16:creationId xmlns:a16="http://schemas.microsoft.com/office/drawing/2014/main" id="{C4F6AB28-B56D-9F2D-FC3E-01C78077A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1067"/>
              <a:ext cx="506" cy="902"/>
              <a:chOff x="3031" y="1150"/>
              <a:chExt cx="703" cy="1180"/>
            </a:xfrm>
          </p:grpSpPr>
          <p:pic>
            <p:nvPicPr>
              <p:cNvPr id="3144" name="Picture 13" descr="Tetra_Pflaume_Wolke">
                <a:extLst>
                  <a:ext uri="{FF2B5EF4-FFF2-40B4-BE49-F238E27FC236}">
                    <a16:creationId xmlns:a16="http://schemas.microsoft.com/office/drawing/2014/main" id="{97E8241D-D3F6-1156-1CA9-FD659121E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45" name="Group 14">
                <a:extLst>
                  <a:ext uri="{FF2B5EF4-FFF2-40B4-BE49-F238E27FC236}">
                    <a16:creationId xmlns:a16="http://schemas.microsoft.com/office/drawing/2014/main" id="{5812115C-30C7-A778-64BE-BB5AE1DB0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3146" name="Freeform 15">
                  <a:extLst>
                    <a:ext uri="{FF2B5EF4-FFF2-40B4-BE49-F238E27FC236}">
                      <a16:creationId xmlns:a16="http://schemas.microsoft.com/office/drawing/2014/main" id="{8690C49A-0DDC-C78E-2DF7-9502CC40B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47" name="Line 16">
                  <a:extLst>
                    <a:ext uri="{FF2B5EF4-FFF2-40B4-BE49-F238E27FC236}">
                      <a16:creationId xmlns:a16="http://schemas.microsoft.com/office/drawing/2014/main" id="{F19458D2-9A2F-79C5-82A6-109B932F1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48" name="Freeform 17">
                  <a:extLst>
                    <a:ext uri="{FF2B5EF4-FFF2-40B4-BE49-F238E27FC236}">
                      <a16:creationId xmlns:a16="http://schemas.microsoft.com/office/drawing/2014/main" id="{0BAE82BA-6F61-734D-3BEE-BBBFF718D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49" name="Freeform 18">
                  <a:extLst>
                    <a:ext uri="{FF2B5EF4-FFF2-40B4-BE49-F238E27FC236}">
                      <a16:creationId xmlns:a16="http://schemas.microsoft.com/office/drawing/2014/main" id="{143CBD51-7E42-3C05-9D83-94980C5EB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083" name="Line 19">
            <a:extLst>
              <a:ext uri="{FF2B5EF4-FFF2-40B4-BE49-F238E27FC236}">
                <a16:creationId xmlns:a16="http://schemas.microsoft.com/office/drawing/2014/main" id="{E51BA983-A6FC-81A2-5450-1F6065A88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8" y="4808538"/>
            <a:ext cx="890587" cy="3635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3084" name="Group 20">
            <a:extLst>
              <a:ext uri="{FF2B5EF4-FFF2-40B4-BE49-F238E27FC236}">
                <a16:creationId xmlns:a16="http://schemas.microsoft.com/office/drawing/2014/main" id="{7A0D487A-F750-BE57-F23D-604BECEE46EA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3578225"/>
            <a:ext cx="1627187" cy="1446213"/>
            <a:chOff x="2639" y="2254"/>
            <a:chExt cx="1025" cy="911"/>
          </a:xfrm>
        </p:grpSpPr>
        <p:sp>
          <p:nvSpPr>
            <p:cNvPr id="3134" name="AutoShape 21">
              <a:extLst>
                <a:ext uri="{FF2B5EF4-FFF2-40B4-BE49-F238E27FC236}">
                  <a16:creationId xmlns:a16="http://schemas.microsoft.com/office/drawing/2014/main" id="{50CE1030-12A3-6F04-8E97-8426757B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254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3135" name="Group 22">
              <a:extLst>
                <a:ext uri="{FF2B5EF4-FFF2-40B4-BE49-F238E27FC236}">
                  <a16:creationId xmlns:a16="http://schemas.microsoft.com/office/drawing/2014/main" id="{0DF8A0AC-0196-2DDB-173F-482FDDDBB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2263"/>
              <a:ext cx="506" cy="902"/>
              <a:chOff x="3031" y="1150"/>
              <a:chExt cx="703" cy="1180"/>
            </a:xfrm>
          </p:grpSpPr>
          <p:pic>
            <p:nvPicPr>
              <p:cNvPr id="3136" name="Picture 23" descr="Tetra_Pflaume_Wolke">
                <a:extLst>
                  <a:ext uri="{FF2B5EF4-FFF2-40B4-BE49-F238E27FC236}">
                    <a16:creationId xmlns:a16="http://schemas.microsoft.com/office/drawing/2014/main" id="{10A2A843-1694-FDCD-3E21-976AF834D1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37" name="Group 24">
                <a:extLst>
                  <a:ext uri="{FF2B5EF4-FFF2-40B4-BE49-F238E27FC236}">
                    <a16:creationId xmlns:a16="http://schemas.microsoft.com/office/drawing/2014/main" id="{28BDF827-6E85-A105-049E-0B66090F6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3138" name="Freeform 25">
                  <a:extLst>
                    <a:ext uri="{FF2B5EF4-FFF2-40B4-BE49-F238E27FC236}">
                      <a16:creationId xmlns:a16="http://schemas.microsoft.com/office/drawing/2014/main" id="{F3AA4F7A-ADE3-5DEE-4BEC-0F34383F5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9" name="Line 26">
                  <a:extLst>
                    <a:ext uri="{FF2B5EF4-FFF2-40B4-BE49-F238E27FC236}">
                      <a16:creationId xmlns:a16="http://schemas.microsoft.com/office/drawing/2014/main" id="{A7202CFB-173C-1C11-0400-30CDB21BA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40" name="Freeform 27">
                  <a:extLst>
                    <a:ext uri="{FF2B5EF4-FFF2-40B4-BE49-F238E27FC236}">
                      <a16:creationId xmlns:a16="http://schemas.microsoft.com/office/drawing/2014/main" id="{61A81B06-8800-136E-CB64-92C2C401C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41" name="Freeform 28">
                  <a:extLst>
                    <a:ext uri="{FF2B5EF4-FFF2-40B4-BE49-F238E27FC236}">
                      <a16:creationId xmlns:a16="http://schemas.microsoft.com/office/drawing/2014/main" id="{897415CB-6372-FA20-C65C-3E409C42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085" name="Group 29">
            <a:extLst>
              <a:ext uri="{FF2B5EF4-FFF2-40B4-BE49-F238E27FC236}">
                <a16:creationId xmlns:a16="http://schemas.microsoft.com/office/drawing/2014/main" id="{5FB32762-42D4-1657-A66D-9D6CE9F67769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2857500"/>
            <a:ext cx="1627187" cy="1468438"/>
            <a:chOff x="3705" y="1656"/>
            <a:chExt cx="1025" cy="925"/>
          </a:xfrm>
        </p:grpSpPr>
        <p:sp>
          <p:nvSpPr>
            <p:cNvPr id="3126" name="AutoShape 30">
              <a:extLst>
                <a:ext uri="{FF2B5EF4-FFF2-40B4-BE49-F238E27FC236}">
                  <a16:creationId xmlns:a16="http://schemas.microsoft.com/office/drawing/2014/main" id="{2D8261AD-241A-10E9-4ADD-4438C725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56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3127" name="Group 31">
              <a:extLst>
                <a:ext uri="{FF2B5EF4-FFF2-40B4-BE49-F238E27FC236}">
                  <a16:creationId xmlns:a16="http://schemas.microsoft.com/office/drawing/2014/main" id="{4B0F1DCB-1C4B-D882-39FB-885716912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1679"/>
              <a:ext cx="506" cy="902"/>
              <a:chOff x="3031" y="1150"/>
              <a:chExt cx="703" cy="1180"/>
            </a:xfrm>
          </p:grpSpPr>
          <p:pic>
            <p:nvPicPr>
              <p:cNvPr id="3128" name="Picture 32" descr="Tetra_Pflaume_Wolke">
                <a:extLst>
                  <a:ext uri="{FF2B5EF4-FFF2-40B4-BE49-F238E27FC236}">
                    <a16:creationId xmlns:a16="http://schemas.microsoft.com/office/drawing/2014/main" id="{FB3AD258-2E44-C558-ACF7-BEBB5639F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29" name="Group 33">
                <a:extLst>
                  <a:ext uri="{FF2B5EF4-FFF2-40B4-BE49-F238E27FC236}">
                    <a16:creationId xmlns:a16="http://schemas.microsoft.com/office/drawing/2014/main" id="{CA034805-981C-EAD4-55B2-7B2FE1926A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3130" name="Freeform 34">
                  <a:extLst>
                    <a:ext uri="{FF2B5EF4-FFF2-40B4-BE49-F238E27FC236}">
                      <a16:creationId xmlns:a16="http://schemas.microsoft.com/office/drawing/2014/main" id="{71373949-990F-69B2-76A7-E451C0F53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1" name="Line 35">
                  <a:extLst>
                    <a:ext uri="{FF2B5EF4-FFF2-40B4-BE49-F238E27FC236}">
                      <a16:creationId xmlns:a16="http://schemas.microsoft.com/office/drawing/2014/main" id="{70EF5A32-D0CB-352E-7521-6EE476E6F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2" name="Freeform 36">
                  <a:extLst>
                    <a:ext uri="{FF2B5EF4-FFF2-40B4-BE49-F238E27FC236}">
                      <a16:creationId xmlns:a16="http://schemas.microsoft.com/office/drawing/2014/main" id="{D19F4F1F-7E80-8152-1A5A-25A29EE58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3" name="Freeform 37">
                  <a:extLst>
                    <a:ext uri="{FF2B5EF4-FFF2-40B4-BE49-F238E27FC236}">
                      <a16:creationId xmlns:a16="http://schemas.microsoft.com/office/drawing/2014/main" id="{B43E67D1-06FB-6FB1-B6C7-0081134DD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086" name="Line 38">
            <a:extLst>
              <a:ext uri="{FF2B5EF4-FFF2-40B4-BE49-F238E27FC236}">
                <a16:creationId xmlns:a16="http://schemas.microsoft.com/office/drawing/2014/main" id="{8217E179-A8A0-E58F-CC95-15EF6CDB06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4363" y="4262438"/>
            <a:ext cx="3175" cy="487362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087" name="Line 39">
            <a:extLst>
              <a:ext uri="{FF2B5EF4-FFF2-40B4-BE49-F238E27FC236}">
                <a16:creationId xmlns:a16="http://schemas.microsoft.com/office/drawing/2014/main" id="{F3FCB0F8-EC09-EF9B-C490-D9336732A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8013" y="2836863"/>
            <a:ext cx="3175" cy="703262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3088" name="Picture 40">
            <a:extLst>
              <a:ext uri="{FF2B5EF4-FFF2-40B4-BE49-F238E27FC236}">
                <a16:creationId xmlns:a16="http://schemas.microsoft.com/office/drawing/2014/main" id="{CD592D25-6205-705A-FCBE-F78D4A98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376363"/>
            <a:ext cx="885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41">
            <a:extLst>
              <a:ext uri="{FF2B5EF4-FFF2-40B4-BE49-F238E27FC236}">
                <a16:creationId xmlns:a16="http://schemas.microsoft.com/office/drawing/2014/main" id="{487AC148-8C1E-FCE6-44AF-67FA1562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1490663"/>
            <a:ext cx="1236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Control Room</a:t>
            </a:r>
          </a:p>
        </p:txBody>
      </p:sp>
      <p:sp>
        <p:nvSpPr>
          <p:cNvPr id="3090" name="Text Box 42">
            <a:extLst>
              <a:ext uri="{FF2B5EF4-FFF2-40B4-BE49-F238E27FC236}">
                <a16:creationId xmlns:a16="http://schemas.microsoft.com/office/drawing/2014/main" id="{E628D7C0-5132-DAE3-D874-18AEE920C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5872163"/>
            <a:ext cx="1236663" cy="2159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TETRA Switch</a:t>
            </a:r>
          </a:p>
        </p:txBody>
      </p:sp>
      <p:pic>
        <p:nvPicPr>
          <p:cNvPr id="3091" name="Picture 43">
            <a:extLst>
              <a:ext uri="{FF2B5EF4-FFF2-40B4-BE49-F238E27FC236}">
                <a16:creationId xmlns:a16="http://schemas.microsoft.com/office/drawing/2014/main" id="{2FC2E701-C98D-CB57-94F2-7F9E2E2D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2660650"/>
            <a:ext cx="885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4">
            <a:extLst>
              <a:ext uri="{FF2B5EF4-FFF2-40B4-BE49-F238E27FC236}">
                <a16:creationId xmlns:a16="http://schemas.microsoft.com/office/drawing/2014/main" id="{30F5CDF3-62DE-84F8-6C7F-AD0E3716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932363"/>
            <a:ext cx="885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Line 45">
            <a:extLst>
              <a:ext uri="{FF2B5EF4-FFF2-40B4-BE49-F238E27FC236}">
                <a16:creationId xmlns:a16="http://schemas.microsoft.com/office/drawing/2014/main" id="{C253A2E1-534F-A222-7A4C-3AC896059E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8613" y="1993900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094" name="Line 46">
            <a:extLst>
              <a:ext uri="{FF2B5EF4-FFF2-40B4-BE49-F238E27FC236}">
                <a16:creationId xmlns:a16="http://schemas.microsoft.com/office/drawing/2014/main" id="{69872804-1C8D-F566-9ED6-5D7CF69937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5438" y="5554663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095" name="Rectangle 47">
            <a:extLst>
              <a:ext uri="{FF2B5EF4-FFF2-40B4-BE49-F238E27FC236}">
                <a16:creationId xmlns:a16="http://schemas.microsoft.com/office/drawing/2014/main" id="{34E1092E-2DAD-B640-B5DA-8834FB89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3884613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096" name="Text Box 48">
            <a:extLst>
              <a:ext uri="{FF2B5EF4-FFF2-40B4-BE49-F238E27FC236}">
                <a16:creationId xmlns:a16="http://schemas.microsoft.com/office/drawing/2014/main" id="{1D698788-084E-1F7D-71DF-BADED9F2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5438775"/>
            <a:ext cx="11763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AMR</a:t>
            </a:r>
          </a:p>
        </p:txBody>
      </p:sp>
      <p:sp>
        <p:nvSpPr>
          <p:cNvPr id="3097" name="Text Box 49">
            <a:extLst>
              <a:ext uri="{FF2B5EF4-FFF2-40B4-BE49-F238E27FC236}">
                <a16:creationId xmlns:a16="http://schemas.microsoft.com/office/drawing/2014/main" id="{96B59802-B5AC-2B6A-5A8A-35788757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930650"/>
            <a:ext cx="1201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Command and Control Line Device</a:t>
            </a:r>
          </a:p>
        </p:txBody>
      </p:sp>
      <p:sp>
        <p:nvSpPr>
          <p:cNvPr id="3098" name="Text Box 50">
            <a:extLst>
              <a:ext uri="{FF2B5EF4-FFF2-40B4-BE49-F238E27FC236}">
                <a16:creationId xmlns:a16="http://schemas.microsoft.com/office/drawing/2014/main" id="{F4F27E07-E86A-1C2A-AEAE-1838E85B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1438275"/>
            <a:ext cx="1855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Public Lighting</a:t>
            </a:r>
          </a:p>
        </p:txBody>
      </p:sp>
      <p:sp>
        <p:nvSpPr>
          <p:cNvPr id="3099" name="Line 51">
            <a:extLst>
              <a:ext uri="{FF2B5EF4-FFF2-40B4-BE49-F238E27FC236}">
                <a16:creationId xmlns:a16="http://schemas.microsoft.com/office/drawing/2014/main" id="{2F1FF449-0D1D-3899-AD77-2016E2A29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83550" y="3579813"/>
            <a:ext cx="1588" cy="306387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11" name="Group 52">
            <a:extLst>
              <a:ext uri="{FF2B5EF4-FFF2-40B4-BE49-F238E27FC236}">
                <a16:creationId xmlns:a16="http://schemas.microsoft.com/office/drawing/2014/main" id="{5BFFA083-5EBF-080B-4CD0-FEB2EC8F1512}"/>
              </a:ext>
            </a:extLst>
          </p:cNvPr>
          <p:cNvGrpSpPr>
            <a:grpSpLocks/>
          </p:cNvGrpSpPr>
          <p:nvPr/>
        </p:nvGrpSpPr>
        <p:grpSpPr bwMode="auto">
          <a:xfrm rot="1055622" flipH="1">
            <a:off x="5416550" y="2238375"/>
            <a:ext cx="331788" cy="533400"/>
            <a:chOff x="2112" y="1824"/>
            <a:chExt cx="240" cy="384"/>
          </a:xfrm>
        </p:grpSpPr>
        <p:sp>
          <p:nvSpPr>
            <p:cNvPr id="3123" name="Line 53">
              <a:extLst>
                <a:ext uri="{FF2B5EF4-FFF2-40B4-BE49-F238E27FC236}">
                  <a16:creationId xmlns:a16="http://schemas.microsoft.com/office/drawing/2014/main" id="{16BD43FC-C8EE-BD8B-7AA0-B0D62B683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6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4" name="Line 54">
              <a:extLst>
                <a:ext uri="{FF2B5EF4-FFF2-40B4-BE49-F238E27FC236}">
                  <a16:creationId xmlns:a16="http://schemas.microsoft.com/office/drawing/2014/main" id="{DDA59FF5-3B1D-04F2-EA28-C8D1E86CD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5" name="Line 55">
              <a:extLst>
                <a:ext uri="{FF2B5EF4-FFF2-40B4-BE49-F238E27FC236}">
                  <a16:creationId xmlns:a16="http://schemas.microsoft.com/office/drawing/2014/main" id="{EC4C3AC1-77B0-B91E-B6CB-18548B756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624B68A1-8678-5DA4-B3DC-CDDD8C80AC63}"/>
              </a:ext>
            </a:extLst>
          </p:cNvPr>
          <p:cNvGrpSpPr>
            <a:grpSpLocks/>
          </p:cNvGrpSpPr>
          <p:nvPr/>
        </p:nvGrpSpPr>
        <p:grpSpPr bwMode="auto">
          <a:xfrm rot="2898832" flipH="1">
            <a:off x="6836569" y="3020219"/>
            <a:ext cx="331788" cy="533400"/>
            <a:chOff x="2112" y="1824"/>
            <a:chExt cx="240" cy="384"/>
          </a:xfrm>
        </p:grpSpPr>
        <p:sp>
          <p:nvSpPr>
            <p:cNvPr id="3120" name="Line 57">
              <a:extLst>
                <a:ext uri="{FF2B5EF4-FFF2-40B4-BE49-F238E27FC236}">
                  <a16:creationId xmlns:a16="http://schemas.microsoft.com/office/drawing/2014/main" id="{8D8DB024-69E2-5A81-EE52-AC814FC03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1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1" name="Line 58">
              <a:extLst>
                <a:ext uri="{FF2B5EF4-FFF2-40B4-BE49-F238E27FC236}">
                  <a16:creationId xmlns:a16="http://schemas.microsoft.com/office/drawing/2014/main" id="{B787DFBC-94D1-E2A3-B13B-D8054073E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2" name="Line 59">
              <a:extLst>
                <a:ext uri="{FF2B5EF4-FFF2-40B4-BE49-F238E27FC236}">
                  <a16:creationId xmlns:a16="http://schemas.microsoft.com/office/drawing/2014/main" id="{D12476AD-C8DA-D59A-58FA-81F6CA877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823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9DCA45E1-D6A7-EB84-C1EA-E193530D3434}"/>
              </a:ext>
            </a:extLst>
          </p:cNvPr>
          <p:cNvGrpSpPr>
            <a:grpSpLocks/>
          </p:cNvGrpSpPr>
          <p:nvPr/>
        </p:nvGrpSpPr>
        <p:grpSpPr bwMode="auto">
          <a:xfrm rot="5941982" flipH="1">
            <a:off x="5447506" y="4512469"/>
            <a:ext cx="331788" cy="533400"/>
            <a:chOff x="2112" y="1824"/>
            <a:chExt cx="240" cy="384"/>
          </a:xfrm>
        </p:grpSpPr>
        <p:sp>
          <p:nvSpPr>
            <p:cNvPr id="3117" name="Line 61">
              <a:extLst>
                <a:ext uri="{FF2B5EF4-FFF2-40B4-BE49-F238E27FC236}">
                  <a16:creationId xmlns:a16="http://schemas.microsoft.com/office/drawing/2014/main" id="{6D8C91E8-81FE-F25B-8E9E-DE9980070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0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8" name="Line 62">
              <a:extLst>
                <a:ext uri="{FF2B5EF4-FFF2-40B4-BE49-F238E27FC236}">
                  <a16:creationId xmlns:a16="http://schemas.microsoft.com/office/drawing/2014/main" id="{748A8E7B-74A1-25D8-5117-C931040F1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9" name="Line 63">
              <a:extLst>
                <a:ext uri="{FF2B5EF4-FFF2-40B4-BE49-F238E27FC236}">
                  <a16:creationId xmlns:a16="http://schemas.microsoft.com/office/drawing/2014/main" id="{C06EC7DB-C9A6-1CF6-8F78-51CB65CD6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827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03" name="Text Box 64">
            <a:extLst>
              <a:ext uri="{FF2B5EF4-FFF2-40B4-BE49-F238E27FC236}">
                <a16:creationId xmlns:a16="http://schemas.microsoft.com/office/drawing/2014/main" id="{E50BDFA1-D14C-A110-5206-495C0DD3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3044825"/>
            <a:ext cx="1236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TGW-100</a:t>
            </a:r>
            <a:br>
              <a:rPr lang="en-US" altLang="de-DE" sz="1400" b="1"/>
            </a:br>
            <a:r>
              <a:rPr lang="en-US" altLang="de-DE" sz="1400" b="1"/>
              <a:t>SDS Gateway</a:t>
            </a:r>
          </a:p>
        </p:txBody>
      </p:sp>
      <p:sp>
        <p:nvSpPr>
          <p:cNvPr id="3104" name="Text Box 65">
            <a:extLst>
              <a:ext uri="{FF2B5EF4-FFF2-40B4-BE49-F238E27FC236}">
                <a16:creationId xmlns:a16="http://schemas.microsoft.com/office/drawing/2014/main" id="{5C98BC76-541D-6A1C-A2F9-A96675C5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2936875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 b="1"/>
              <a:t>Two Serial Interfaces</a:t>
            </a:r>
          </a:p>
        </p:txBody>
      </p:sp>
      <p:sp>
        <p:nvSpPr>
          <p:cNvPr id="3105" name="Text Box 66">
            <a:extLst>
              <a:ext uri="{FF2B5EF4-FFF2-40B4-BE49-F238E27FC236}">
                <a16:creationId xmlns:a16="http://schemas.microsoft.com/office/drawing/2014/main" id="{99E5D91C-4B05-BD05-E3FE-83A09E72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79900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 b="1"/>
              <a:t>IP Communication</a:t>
            </a:r>
          </a:p>
        </p:txBody>
      </p:sp>
      <p:sp>
        <p:nvSpPr>
          <p:cNvPr id="3106" name="Text Box 67">
            <a:extLst>
              <a:ext uri="{FF2B5EF4-FFF2-40B4-BE49-F238E27FC236}">
                <a16:creationId xmlns:a16="http://schemas.microsoft.com/office/drawing/2014/main" id="{6C0C5596-4911-E1B5-7743-30156EA2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2286000"/>
            <a:ext cx="1236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TMO-100</a:t>
            </a:r>
          </a:p>
        </p:txBody>
      </p:sp>
      <p:sp>
        <p:nvSpPr>
          <p:cNvPr id="3107" name="Text Box 68">
            <a:extLst>
              <a:ext uri="{FF2B5EF4-FFF2-40B4-BE49-F238E27FC236}">
                <a16:creationId xmlns:a16="http://schemas.microsoft.com/office/drawing/2014/main" id="{99AB4881-4798-1E12-71B6-A626827A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490913"/>
            <a:ext cx="1236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TMO-100</a:t>
            </a:r>
          </a:p>
        </p:txBody>
      </p:sp>
      <p:sp>
        <p:nvSpPr>
          <p:cNvPr id="3108" name="Text Box 69">
            <a:extLst>
              <a:ext uri="{FF2B5EF4-FFF2-40B4-BE49-F238E27FC236}">
                <a16:creationId xmlns:a16="http://schemas.microsoft.com/office/drawing/2014/main" id="{4E29A08F-B20A-424E-DEBE-0CE17DB6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5842000"/>
            <a:ext cx="1236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TMO-100</a:t>
            </a:r>
          </a:p>
        </p:txBody>
      </p:sp>
      <p:sp>
        <p:nvSpPr>
          <p:cNvPr id="3109" name="Line 70">
            <a:extLst>
              <a:ext uri="{FF2B5EF4-FFF2-40B4-BE49-F238E27FC236}">
                <a16:creationId xmlns:a16="http://schemas.microsoft.com/office/drawing/2014/main" id="{09F876D1-C9BB-2562-5779-576287071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9950" y="2833688"/>
            <a:ext cx="17463" cy="6937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751687" name="Text Box 71">
            <a:extLst>
              <a:ext uri="{FF2B5EF4-FFF2-40B4-BE49-F238E27FC236}">
                <a16:creationId xmlns:a16="http://schemas.microsoft.com/office/drawing/2014/main" id="{16F320D2-658B-CFF5-E31A-A87493AF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922338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b="1">
                <a:solidFill>
                  <a:schemeClr val="tx2"/>
                </a:solidFill>
              </a:rPr>
              <a:t>SDS Gateway</a:t>
            </a:r>
          </a:p>
        </p:txBody>
      </p:sp>
      <p:sp>
        <p:nvSpPr>
          <p:cNvPr id="3111" name="Text Box 77">
            <a:extLst>
              <a:ext uri="{FF2B5EF4-FFF2-40B4-BE49-F238E27FC236}">
                <a16:creationId xmlns:a16="http://schemas.microsoft.com/office/drawing/2014/main" id="{90C59F03-2D02-4660-7F30-3A944B1E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2290763"/>
            <a:ext cx="1236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SDS</a:t>
            </a:r>
          </a:p>
        </p:txBody>
      </p:sp>
      <p:sp>
        <p:nvSpPr>
          <p:cNvPr id="3112" name="Text Box 77">
            <a:extLst>
              <a:ext uri="{FF2B5EF4-FFF2-40B4-BE49-F238E27FC236}">
                <a16:creationId xmlns:a16="http://schemas.microsoft.com/office/drawing/2014/main" id="{AB881210-4E87-010F-A4A6-9DA55534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3036888"/>
            <a:ext cx="1236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SDS</a:t>
            </a:r>
          </a:p>
        </p:txBody>
      </p:sp>
      <p:sp>
        <p:nvSpPr>
          <p:cNvPr id="3113" name="Text Box 77">
            <a:extLst>
              <a:ext uri="{FF2B5EF4-FFF2-40B4-BE49-F238E27FC236}">
                <a16:creationId xmlns:a16="http://schemas.microsoft.com/office/drawing/2014/main" id="{63212412-0C2E-8F46-4D7F-2F395174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637088"/>
            <a:ext cx="1236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/>
              <a:t>SDS</a:t>
            </a:r>
          </a:p>
        </p:txBody>
      </p:sp>
      <p:sp>
        <p:nvSpPr>
          <p:cNvPr id="3114" name="Text Box 75">
            <a:extLst>
              <a:ext uri="{FF2B5EF4-FFF2-40B4-BE49-F238E27FC236}">
                <a16:creationId xmlns:a16="http://schemas.microsoft.com/office/drawing/2014/main" id="{3EDAE539-FBD8-28DB-7A83-A74498DF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3613150"/>
            <a:ext cx="973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I/O</a:t>
            </a:r>
          </a:p>
        </p:txBody>
      </p:sp>
      <p:pic>
        <p:nvPicPr>
          <p:cNvPr id="3115" name="Picture 76" descr="TGW-100R">
            <a:extLst>
              <a:ext uri="{FF2B5EF4-FFF2-40B4-BE49-F238E27FC236}">
                <a16:creationId xmlns:a16="http://schemas.microsoft.com/office/drawing/2014/main" id="{7C184FCB-69D8-B548-56E8-7E5E748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500438"/>
            <a:ext cx="25622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77">
            <a:extLst>
              <a:ext uri="{FF2B5EF4-FFF2-40B4-BE49-F238E27FC236}">
                <a16:creationId xmlns:a16="http://schemas.microsoft.com/office/drawing/2014/main" id="{ED4BEC9D-0D2F-1AC9-2039-5DA79792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27013"/>
            <a:ext cx="1609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87" grpId="0"/>
      <p:bldP spid="75168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8B86DE0-DFBA-804A-7D4C-26C808351B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12713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Performance Test with SDS-Gateway on </a:t>
            </a:r>
            <a:r>
              <a:rPr lang="en-US" altLang="de-DE" sz="2400">
                <a:solidFill>
                  <a:srgbClr val="FD2717"/>
                </a:solidFill>
              </a:rPr>
              <a:t>ONE</a:t>
            </a:r>
            <a:r>
              <a:rPr lang="en-US" altLang="de-DE" sz="2400"/>
              <a:t> SCCH/MCCH:</a:t>
            </a:r>
            <a:r>
              <a:rPr lang="de-DE" altLang="de-DE"/>
              <a:t> 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DF4C3547-7A15-ECC9-B716-832AAB2B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020763"/>
            <a:ext cx="776763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Infrastructure</a:t>
            </a:r>
            <a:r>
              <a:rPr lang="en-US" altLang="de-DE" sz="1800">
                <a:latin typeface="Tahoma" panose="020B0604030504040204" pitchFamily="34" charset="0"/>
              </a:rPr>
              <a:t>: </a:t>
            </a:r>
            <a:r>
              <a:rPr lang="en-US" altLang="de-DE" sz="1800"/>
              <a:t>TETRA </a:t>
            </a:r>
            <a:r>
              <a:rPr lang="en-US" altLang="de-DE" sz="1800">
                <a:latin typeface="Tahoma" panose="020B0604030504040204" pitchFamily="34" charset="0"/>
              </a:rPr>
              <a:t>with </a:t>
            </a:r>
            <a:r>
              <a:rPr lang="en-US" altLang="de-DE" sz="1800" b="1">
                <a:latin typeface="Tahoma" panose="020B0604030504040204" pitchFamily="34" charset="0"/>
              </a:rPr>
              <a:t>one carrier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TETRA Data Link:</a:t>
            </a:r>
            <a:r>
              <a:rPr lang="en-US" altLang="de-DE" sz="1800">
                <a:latin typeface="Tahoma" panose="020B0604030504040204" pitchFamily="34" charset="0"/>
              </a:rPr>
              <a:t> One SCCH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/>
              <a:t>Data Compression:</a:t>
            </a:r>
            <a:r>
              <a:rPr lang="en-US" altLang="de-DE" sz="1800"/>
              <a:t> OFF</a:t>
            </a:r>
            <a:r>
              <a:rPr lang="en-US" altLang="de-DE" sz="1600"/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Data nodes:</a:t>
            </a:r>
            <a:r>
              <a:rPr lang="en-US" altLang="de-DE" sz="1800">
                <a:latin typeface="Tahoma" panose="020B0604030504040204" pitchFamily="34" charset="0"/>
              </a:rPr>
              <a:t> One or more polling nodes, polling 10 TMO-100 each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Protocol:</a:t>
            </a:r>
            <a:r>
              <a:rPr lang="en-US" altLang="de-DE" sz="1800">
                <a:latin typeface="Tahoma" panose="020B0604030504040204" pitchFamily="34" charset="0"/>
              </a:rPr>
              <a:t> Modbus RTU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Polling Target:</a:t>
            </a:r>
            <a:r>
              <a:rPr lang="en-US" altLang="de-DE" sz="1800">
                <a:latin typeface="Tahoma" panose="020B0604030504040204" pitchFamily="34" charset="0"/>
              </a:rPr>
              <a:t> Polling different numbers of bytes from inside the TMO-100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000" b="1">
              <a:latin typeface="Tahoma" panose="020B0604030504040204" pitchFamily="34" charset="0"/>
            </a:endParaRPr>
          </a:p>
        </p:txBody>
      </p:sp>
      <p:graphicFrame>
        <p:nvGraphicFramePr>
          <p:cNvPr id="821252" name="Group 4">
            <a:extLst>
              <a:ext uri="{FF2B5EF4-FFF2-40B4-BE49-F238E27FC236}">
                <a16:creationId xmlns:a16="http://schemas.microsoft.com/office/drawing/2014/main" id="{02256FDD-6721-91B5-DCD1-200FA04C62B8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222250" y="3527425"/>
          <a:ext cx="8731250" cy="2282826"/>
        </p:xfrm>
        <a:graphic>
          <a:graphicData uri="http://schemas.openxmlformats.org/drawingml/2006/table">
            <a:tbl>
              <a:tblPr/>
              <a:tblGrid>
                <a:gridCol w="14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One Node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Two Nodes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Three Nodes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Four Nodes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Eight Nodes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20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100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200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Table showing polls per minute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CB6E84D-0C1F-B2E3-DA9B-2FD6ACBED5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12713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Performance Test with SDS-Gateway on </a:t>
            </a:r>
            <a:r>
              <a:rPr lang="en-US" altLang="de-DE" sz="2400">
                <a:solidFill>
                  <a:srgbClr val="FD2717"/>
                </a:solidFill>
              </a:rPr>
              <a:t>FOUR</a:t>
            </a:r>
            <a:r>
              <a:rPr lang="en-US" altLang="de-DE" sz="2400"/>
              <a:t> SCCH/MCCH:</a:t>
            </a:r>
            <a:r>
              <a:rPr lang="de-DE" altLang="de-DE"/>
              <a:t> 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CB4401DD-7171-552C-7E54-C640C7A5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020763"/>
            <a:ext cx="776763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Infrastructure</a:t>
            </a:r>
            <a:r>
              <a:rPr lang="en-US" altLang="de-DE" sz="1800">
                <a:latin typeface="Tahoma" panose="020B0604030504040204" pitchFamily="34" charset="0"/>
              </a:rPr>
              <a:t>: </a:t>
            </a:r>
            <a:r>
              <a:rPr lang="en-US" altLang="de-DE" sz="1800"/>
              <a:t>TETRA </a:t>
            </a:r>
            <a:r>
              <a:rPr lang="en-US" altLang="de-DE" sz="1800">
                <a:latin typeface="Tahoma" panose="020B0604030504040204" pitchFamily="34" charset="0"/>
              </a:rPr>
              <a:t>with </a:t>
            </a:r>
            <a:r>
              <a:rPr lang="en-US" altLang="de-DE" sz="1800" b="1">
                <a:latin typeface="Tahoma" panose="020B0604030504040204" pitchFamily="34" charset="0"/>
              </a:rPr>
              <a:t>one carrier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TETRA Data Link:</a:t>
            </a:r>
            <a:r>
              <a:rPr lang="en-US" altLang="de-DE" sz="1800">
                <a:latin typeface="Tahoma" panose="020B0604030504040204" pitchFamily="34" charset="0"/>
              </a:rPr>
              <a:t> MCCH plus three SCCH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/>
              <a:t>Data Compression:</a:t>
            </a:r>
            <a:r>
              <a:rPr lang="en-US" altLang="de-DE" sz="1800"/>
              <a:t> OFF</a:t>
            </a:r>
            <a:r>
              <a:rPr lang="en-US" altLang="de-DE" sz="1600"/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Data nodes:</a:t>
            </a:r>
            <a:r>
              <a:rPr lang="en-US" altLang="de-DE" sz="1800">
                <a:latin typeface="Tahoma" panose="020B0604030504040204" pitchFamily="34" charset="0"/>
              </a:rPr>
              <a:t> One or more polling nodes, polling 10 TMO-100 each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Protocol:</a:t>
            </a:r>
            <a:r>
              <a:rPr lang="en-US" altLang="de-DE" sz="1800">
                <a:latin typeface="Tahoma" panose="020B0604030504040204" pitchFamily="34" charset="0"/>
              </a:rPr>
              <a:t> Modbus RTU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1800" b="1">
                <a:latin typeface="Tahoma" panose="020B0604030504040204" pitchFamily="34" charset="0"/>
              </a:rPr>
              <a:t>Polling Target:</a:t>
            </a:r>
            <a:r>
              <a:rPr lang="en-US" altLang="de-DE" sz="1800">
                <a:latin typeface="Tahoma" panose="020B0604030504040204" pitchFamily="34" charset="0"/>
              </a:rPr>
              <a:t> Polling different numbers of bytes from inside the TMO-100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000" b="1">
              <a:latin typeface="Tahoma" panose="020B0604030504040204" pitchFamily="34" charset="0"/>
            </a:endParaRPr>
          </a:p>
        </p:txBody>
      </p:sp>
      <p:graphicFrame>
        <p:nvGraphicFramePr>
          <p:cNvPr id="827446" name="Group 54">
            <a:extLst>
              <a:ext uri="{FF2B5EF4-FFF2-40B4-BE49-F238E27FC236}">
                <a16:creationId xmlns:a16="http://schemas.microsoft.com/office/drawing/2014/main" id="{56D43636-759D-686B-B87D-D8B19C147060}"/>
              </a:ext>
            </a:extLst>
          </p:cNvPr>
          <p:cNvGraphicFramePr>
            <a:graphicFrameLocks noGrp="1"/>
          </p:cNvGraphicFramePr>
          <p:nvPr/>
        </p:nvGraphicFramePr>
        <p:xfrm>
          <a:off x="222250" y="3527425"/>
          <a:ext cx="8731250" cy="2297113"/>
        </p:xfrm>
        <a:graphic>
          <a:graphicData uri="http://schemas.openxmlformats.org/drawingml/2006/table">
            <a:tbl>
              <a:tblPr/>
              <a:tblGrid>
                <a:gridCol w="14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One Node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(on each TS)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Two Nodes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(on each TS)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Three Nodes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(on each TS)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Four Nodes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(on each TS)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 Nodes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(on each TS)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20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980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100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SDS: 200 Bytes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006EAA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Table showing total polls (on all time slots) per minute (values rounded)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2">
            <a:extLst>
              <a:ext uri="{FF2B5EF4-FFF2-40B4-BE49-F238E27FC236}">
                <a16:creationId xmlns:a16="http://schemas.microsoft.com/office/drawing/2014/main" id="{5277E973-2DB9-A598-756A-D235C7937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3594100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Analog and Digital I/O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2EE6624A-9DD8-FF06-43DF-8860042DE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5151438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2FF474FE-31D7-EA44-C2F9-B4D8C66E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733925"/>
            <a:ext cx="1828800" cy="14112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4105" name="Rectangle 5">
            <a:extLst>
              <a:ext uri="{FF2B5EF4-FFF2-40B4-BE49-F238E27FC236}">
                <a16:creationId xmlns:a16="http://schemas.microsoft.com/office/drawing/2014/main" id="{004ECE27-9F25-765D-FD19-C36AD835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371600"/>
            <a:ext cx="1909763" cy="14509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4106" name="Text Box 6">
            <a:extLst>
              <a:ext uri="{FF2B5EF4-FFF2-40B4-BE49-F238E27FC236}">
                <a16:creationId xmlns:a16="http://schemas.microsoft.com/office/drawing/2014/main" id="{74EBCC9D-D9C6-D9DA-5985-2706D159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58788"/>
            <a:ext cx="746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2000" b="1">
                <a:solidFill>
                  <a:srgbClr val="000000"/>
                </a:solidFill>
              </a:rPr>
              <a:t>SCADA – using a                       Gateway</a:t>
            </a:r>
            <a:endParaRPr lang="en-US" altLang="de-DE" b="1">
              <a:solidFill>
                <a:srgbClr val="000000"/>
              </a:solidFill>
            </a:endParaRPr>
          </a:p>
        </p:txBody>
      </p:sp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424E77DF-B444-165A-51F3-5975D7DD20CA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39838" y="4843463"/>
          <a:ext cx="765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09700" imgH="1854200" progId="Visio.Drawing.11">
                  <p:embed/>
                </p:oleObj>
              </mc:Choice>
              <mc:Fallback>
                <p:oleObj name="Visio" r:id="rId3" imgW="1409700" imgH="18542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843463"/>
                        <a:ext cx="765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>
            <a:extLst>
              <a:ext uri="{FF2B5EF4-FFF2-40B4-BE49-F238E27FC236}">
                <a16:creationId xmlns:a16="http://schemas.microsoft.com/office/drawing/2014/main" id="{4DF04ECB-C58C-7CA7-EFA8-574A1C67182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9150" y="1500188"/>
          <a:ext cx="5222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74700" imgH="1816100" progId="Visio.Drawing.11">
                  <p:embed/>
                </p:oleObj>
              </mc:Choice>
              <mc:Fallback>
                <p:oleObj name="Visio" r:id="rId5" imgW="774700" imgH="18161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500188"/>
                        <a:ext cx="5222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>
            <a:extLst>
              <a:ext uri="{FF2B5EF4-FFF2-40B4-BE49-F238E27FC236}">
                <a16:creationId xmlns:a16="http://schemas.microsoft.com/office/drawing/2014/main" id="{97887500-40D7-EDA4-D05D-36A9730DF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2638" y="2033588"/>
          <a:ext cx="4714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193800" imgH="1219200" progId="Visio.Drawing.11">
                  <p:embed/>
                </p:oleObj>
              </mc:Choice>
              <mc:Fallback>
                <p:oleObj name="Visio" r:id="rId7" imgW="1193800" imgH="12192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033588"/>
                        <a:ext cx="4714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>
            <a:extLst>
              <a:ext uri="{FF2B5EF4-FFF2-40B4-BE49-F238E27FC236}">
                <a16:creationId xmlns:a16="http://schemas.microsoft.com/office/drawing/2014/main" id="{772B5596-73D0-4520-1E61-D28EEB4B57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388" y="2033588"/>
          <a:ext cx="474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1193800" imgH="1219200" progId="Visio.Drawing.11">
                  <p:embed/>
                </p:oleObj>
              </mc:Choice>
              <mc:Fallback>
                <p:oleObj name="Visio" r:id="rId9" imgW="1193800" imgH="121920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033588"/>
                        <a:ext cx="474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7" name="Group 11">
            <a:extLst>
              <a:ext uri="{FF2B5EF4-FFF2-40B4-BE49-F238E27FC236}">
                <a16:creationId xmlns:a16="http://schemas.microsoft.com/office/drawing/2014/main" id="{2E446B56-5BE3-8176-3E1C-607C16ECD736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2136775"/>
            <a:ext cx="1627187" cy="1443038"/>
            <a:chOff x="2637" y="1060"/>
            <a:chExt cx="1025" cy="909"/>
          </a:xfrm>
        </p:grpSpPr>
        <p:sp>
          <p:nvSpPr>
            <p:cNvPr id="4168" name="AutoShape 12">
              <a:extLst>
                <a:ext uri="{FF2B5EF4-FFF2-40B4-BE49-F238E27FC236}">
                  <a16:creationId xmlns:a16="http://schemas.microsoft.com/office/drawing/2014/main" id="{2E9DAF45-26C4-3239-4E2A-F58EBAA65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060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4169" name="Group 13">
              <a:extLst>
                <a:ext uri="{FF2B5EF4-FFF2-40B4-BE49-F238E27FC236}">
                  <a16:creationId xmlns:a16="http://schemas.microsoft.com/office/drawing/2014/main" id="{6F4A83AE-72F6-7141-D361-7C7E73257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1067"/>
              <a:ext cx="506" cy="902"/>
              <a:chOff x="3031" y="1150"/>
              <a:chExt cx="703" cy="1180"/>
            </a:xfrm>
          </p:grpSpPr>
          <p:pic>
            <p:nvPicPr>
              <p:cNvPr id="4170" name="Picture 14" descr="Tetra_Pflaume_Wolke">
                <a:extLst>
                  <a:ext uri="{FF2B5EF4-FFF2-40B4-BE49-F238E27FC236}">
                    <a16:creationId xmlns:a16="http://schemas.microsoft.com/office/drawing/2014/main" id="{4F89683C-90AD-8B12-5892-B69EAB8B9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71" name="Group 15">
                <a:extLst>
                  <a:ext uri="{FF2B5EF4-FFF2-40B4-BE49-F238E27FC236}">
                    <a16:creationId xmlns:a16="http://schemas.microsoft.com/office/drawing/2014/main" id="{32B0E257-B594-9B9E-C8CB-FEA7DC74C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4172" name="Freeform 16">
                  <a:extLst>
                    <a:ext uri="{FF2B5EF4-FFF2-40B4-BE49-F238E27FC236}">
                      <a16:creationId xmlns:a16="http://schemas.microsoft.com/office/drawing/2014/main" id="{6F9004B6-C8EA-B949-BB05-33D58F292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73" name="Line 17">
                  <a:extLst>
                    <a:ext uri="{FF2B5EF4-FFF2-40B4-BE49-F238E27FC236}">
                      <a16:creationId xmlns:a16="http://schemas.microsoft.com/office/drawing/2014/main" id="{7B6C14A6-2D84-6BA1-8B5E-2273443F1D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74" name="Freeform 18">
                  <a:extLst>
                    <a:ext uri="{FF2B5EF4-FFF2-40B4-BE49-F238E27FC236}">
                      <a16:creationId xmlns:a16="http://schemas.microsoft.com/office/drawing/2014/main" id="{6B076743-4EFC-AE78-5C66-4E73E1401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75" name="Freeform 19">
                  <a:extLst>
                    <a:ext uri="{FF2B5EF4-FFF2-40B4-BE49-F238E27FC236}">
                      <a16:creationId xmlns:a16="http://schemas.microsoft.com/office/drawing/2014/main" id="{2C836616-B0E5-8A34-CC86-B6D102796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108" name="Line 20">
            <a:extLst>
              <a:ext uri="{FF2B5EF4-FFF2-40B4-BE49-F238E27FC236}">
                <a16:creationId xmlns:a16="http://schemas.microsoft.com/office/drawing/2014/main" id="{01C4763C-3A7C-D5C0-A47C-9308FA683E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9688" y="4808538"/>
            <a:ext cx="890587" cy="3635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4109" name="Group 21">
            <a:extLst>
              <a:ext uri="{FF2B5EF4-FFF2-40B4-BE49-F238E27FC236}">
                <a16:creationId xmlns:a16="http://schemas.microsoft.com/office/drawing/2014/main" id="{FA46953B-B3D4-3160-8D6B-FB53B92781BF}"/>
              </a:ext>
            </a:extLst>
          </p:cNvPr>
          <p:cNvGrpSpPr>
            <a:grpSpLocks/>
          </p:cNvGrpSpPr>
          <p:nvPr/>
        </p:nvGrpSpPr>
        <p:grpSpPr bwMode="auto">
          <a:xfrm>
            <a:off x="3322638" y="3578225"/>
            <a:ext cx="1627187" cy="1446213"/>
            <a:chOff x="2639" y="2254"/>
            <a:chExt cx="1025" cy="911"/>
          </a:xfrm>
        </p:grpSpPr>
        <p:sp>
          <p:nvSpPr>
            <p:cNvPr id="4160" name="AutoShape 22">
              <a:extLst>
                <a:ext uri="{FF2B5EF4-FFF2-40B4-BE49-F238E27FC236}">
                  <a16:creationId xmlns:a16="http://schemas.microsoft.com/office/drawing/2014/main" id="{E2F52FCF-404F-6BE1-08FF-2CE94B073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254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4161" name="Group 23">
              <a:extLst>
                <a:ext uri="{FF2B5EF4-FFF2-40B4-BE49-F238E27FC236}">
                  <a16:creationId xmlns:a16="http://schemas.microsoft.com/office/drawing/2014/main" id="{949A4525-5272-05B6-E1CD-84898E791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2263"/>
              <a:ext cx="506" cy="902"/>
              <a:chOff x="3031" y="1150"/>
              <a:chExt cx="703" cy="1180"/>
            </a:xfrm>
          </p:grpSpPr>
          <p:pic>
            <p:nvPicPr>
              <p:cNvPr id="4162" name="Picture 24" descr="Tetra_Pflaume_Wolke">
                <a:extLst>
                  <a:ext uri="{FF2B5EF4-FFF2-40B4-BE49-F238E27FC236}">
                    <a16:creationId xmlns:a16="http://schemas.microsoft.com/office/drawing/2014/main" id="{E9A6311A-3B44-614F-FF10-2143B72C3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63" name="Group 25">
                <a:extLst>
                  <a:ext uri="{FF2B5EF4-FFF2-40B4-BE49-F238E27FC236}">
                    <a16:creationId xmlns:a16="http://schemas.microsoft.com/office/drawing/2014/main" id="{5A40877C-63AF-AACC-A32D-0669A87A2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4164" name="Freeform 26">
                  <a:extLst>
                    <a:ext uri="{FF2B5EF4-FFF2-40B4-BE49-F238E27FC236}">
                      <a16:creationId xmlns:a16="http://schemas.microsoft.com/office/drawing/2014/main" id="{E371C259-C21B-0E55-577C-AC0C68CCF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65" name="Line 27">
                  <a:extLst>
                    <a:ext uri="{FF2B5EF4-FFF2-40B4-BE49-F238E27FC236}">
                      <a16:creationId xmlns:a16="http://schemas.microsoft.com/office/drawing/2014/main" id="{F5C0FE40-BF30-8B85-DEB4-5E9FE6ABA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66" name="Freeform 28">
                  <a:extLst>
                    <a:ext uri="{FF2B5EF4-FFF2-40B4-BE49-F238E27FC236}">
                      <a16:creationId xmlns:a16="http://schemas.microsoft.com/office/drawing/2014/main" id="{5B7A620F-9548-99D8-0904-67A7BB81C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67" name="Freeform 29">
                  <a:extLst>
                    <a:ext uri="{FF2B5EF4-FFF2-40B4-BE49-F238E27FC236}">
                      <a16:creationId xmlns:a16="http://schemas.microsoft.com/office/drawing/2014/main" id="{4B4F1ACD-E5DC-0BC8-67C2-8FD358E20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4110" name="Group 30">
            <a:extLst>
              <a:ext uri="{FF2B5EF4-FFF2-40B4-BE49-F238E27FC236}">
                <a16:creationId xmlns:a16="http://schemas.microsoft.com/office/drawing/2014/main" id="{020FED2E-89FD-CF2B-2C7F-7DD2D04EB070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2857500"/>
            <a:ext cx="1627187" cy="1468438"/>
            <a:chOff x="3705" y="1656"/>
            <a:chExt cx="1025" cy="925"/>
          </a:xfrm>
        </p:grpSpPr>
        <p:sp>
          <p:nvSpPr>
            <p:cNvPr id="4152" name="AutoShape 31">
              <a:extLst>
                <a:ext uri="{FF2B5EF4-FFF2-40B4-BE49-F238E27FC236}">
                  <a16:creationId xmlns:a16="http://schemas.microsoft.com/office/drawing/2014/main" id="{575F4A39-1DE6-49BB-C9F9-C61E2F6B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56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4153" name="Group 32">
              <a:extLst>
                <a:ext uri="{FF2B5EF4-FFF2-40B4-BE49-F238E27FC236}">
                  <a16:creationId xmlns:a16="http://schemas.microsoft.com/office/drawing/2014/main" id="{A55638D9-A2B8-E4B6-72E3-292B1767E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1679"/>
              <a:ext cx="506" cy="902"/>
              <a:chOff x="3031" y="1150"/>
              <a:chExt cx="703" cy="1180"/>
            </a:xfrm>
          </p:grpSpPr>
          <p:pic>
            <p:nvPicPr>
              <p:cNvPr id="4154" name="Picture 33" descr="Tetra_Pflaume_Wolke">
                <a:extLst>
                  <a:ext uri="{FF2B5EF4-FFF2-40B4-BE49-F238E27FC236}">
                    <a16:creationId xmlns:a16="http://schemas.microsoft.com/office/drawing/2014/main" id="{54274B67-38A1-E0B4-7F24-D5BDC4547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55" name="Group 34">
                <a:extLst>
                  <a:ext uri="{FF2B5EF4-FFF2-40B4-BE49-F238E27FC236}">
                    <a16:creationId xmlns:a16="http://schemas.microsoft.com/office/drawing/2014/main" id="{AC14600D-6953-81EA-3DBA-4FCBE00BF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4156" name="Freeform 35">
                  <a:extLst>
                    <a:ext uri="{FF2B5EF4-FFF2-40B4-BE49-F238E27FC236}">
                      <a16:creationId xmlns:a16="http://schemas.microsoft.com/office/drawing/2014/main" id="{38CC72D4-B9F8-11C6-E952-CD78322B0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57" name="Line 36">
                  <a:extLst>
                    <a:ext uri="{FF2B5EF4-FFF2-40B4-BE49-F238E27FC236}">
                      <a16:creationId xmlns:a16="http://schemas.microsoft.com/office/drawing/2014/main" id="{F5049706-A9C9-C13F-F543-58AB93014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58" name="Freeform 37">
                  <a:extLst>
                    <a:ext uri="{FF2B5EF4-FFF2-40B4-BE49-F238E27FC236}">
                      <a16:creationId xmlns:a16="http://schemas.microsoft.com/office/drawing/2014/main" id="{23A201CB-C8A1-60E9-F7B0-20DCE86FF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59" name="Freeform 38">
                  <a:extLst>
                    <a:ext uri="{FF2B5EF4-FFF2-40B4-BE49-F238E27FC236}">
                      <a16:creationId xmlns:a16="http://schemas.microsoft.com/office/drawing/2014/main" id="{93B76708-8A87-3B55-7340-2431D01D2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111" name="Line 39">
            <a:extLst>
              <a:ext uri="{FF2B5EF4-FFF2-40B4-BE49-F238E27FC236}">
                <a16:creationId xmlns:a16="http://schemas.microsoft.com/office/drawing/2014/main" id="{6A488379-5AA3-3D1D-511D-D2067EF80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9563" y="4262438"/>
            <a:ext cx="3175" cy="487362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112" name="Line 40">
            <a:extLst>
              <a:ext uri="{FF2B5EF4-FFF2-40B4-BE49-F238E27FC236}">
                <a16:creationId xmlns:a16="http://schemas.microsoft.com/office/drawing/2014/main" id="{1BC0FC08-3AE2-CC25-FA99-BCF0A31C0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2836863"/>
            <a:ext cx="3175" cy="703262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4113" name="Picture 41">
            <a:extLst>
              <a:ext uri="{FF2B5EF4-FFF2-40B4-BE49-F238E27FC236}">
                <a16:creationId xmlns:a16="http://schemas.microsoft.com/office/drawing/2014/main" id="{E5AC2290-A9BE-E72E-1860-9F0A7D1E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366838"/>
            <a:ext cx="885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42">
            <a:extLst>
              <a:ext uri="{FF2B5EF4-FFF2-40B4-BE49-F238E27FC236}">
                <a16:creationId xmlns:a16="http://schemas.microsoft.com/office/drawing/2014/main" id="{5515F786-E67A-84F9-F6F6-CBC99035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72163"/>
            <a:ext cx="1236663" cy="1825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Tetra Switch</a:t>
            </a:r>
          </a:p>
        </p:txBody>
      </p:sp>
      <p:pic>
        <p:nvPicPr>
          <p:cNvPr id="4115" name="Picture 43">
            <a:extLst>
              <a:ext uri="{FF2B5EF4-FFF2-40B4-BE49-F238E27FC236}">
                <a16:creationId xmlns:a16="http://schemas.microsoft.com/office/drawing/2014/main" id="{B111C6FA-BFE3-12EC-C688-31F538E7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660650"/>
            <a:ext cx="885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Line 44">
            <a:extLst>
              <a:ext uri="{FF2B5EF4-FFF2-40B4-BE49-F238E27FC236}">
                <a16:creationId xmlns:a16="http://schemas.microsoft.com/office/drawing/2014/main" id="{48CAD9CF-71EA-A7B7-82CE-A5AE0C3C5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4263" y="1989138"/>
            <a:ext cx="844550" cy="4762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117" name="Line 45">
            <a:extLst>
              <a:ext uri="{FF2B5EF4-FFF2-40B4-BE49-F238E27FC236}">
                <a16:creationId xmlns:a16="http://schemas.microsoft.com/office/drawing/2014/main" id="{9072F93D-694A-32BE-44B3-04C511642A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0638" y="5554663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118" name="Rectangle 46">
            <a:extLst>
              <a:ext uri="{FF2B5EF4-FFF2-40B4-BE49-F238E27FC236}">
                <a16:creationId xmlns:a16="http://schemas.microsoft.com/office/drawing/2014/main" id="{1BF3F787-ECE4-C175-2E1F-AAD126CF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4046538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4119" name="Text Box 47">
            <a:extLst>
              <a:ext uri="{FF2B5EF4-FFF2-40B4-BE49-F238E27FC236}">
                <a16:creationId xmlns:a16="http://schemas.microsoft.com/office/drawing/2014/main" id="{25C4CE00-AB60-45B1-95E6-30B99E7D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5438775"/>
            <a:ext cx="11763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PLC / RTU</a:t>
            </a:r>
          </a:p>
        </p:txBody>
      </p:sp>
      <p:sp>
        <p:nvSpPr>
          <p:cNvPr id="4120" name="Text Box 48">
            <a:extLst>
              <a:ext uri="{FF2B5EF4-FFF2-40B4-BE49-F238E27FC236}">
                <a16:creationId xmlns:a16="http://schemas.microsoft.com/office/drawing/2014/main" id="{E50745DC-03DB-2C88-AC83-0B016CE0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4168775"/>
            <a:ext cx="12017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Command and Control Line Device</a:t>
            </a:r>
          </a:p>
        </p:txBody>
      </p:sp>
      <p:sp>
        <p:nvSpPr>
          <p:cNvPr id="4121" name="Line 49">
            <a:extLst>
              <a:ext uri="{FF2B5EF4-FFF2-40B4-BE49-F238E27FC236}">
                <a16:creationId xmlns:a16="http://schemas.microsoft.com/office/drawing/2014/main" id="{1280A992-9A5D-DA70-3DD7-7AC73F332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8750" y="3551238"/>
            <a:ext cx="1588" cy="468312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id="{8D0891BA-6E4E-38B6-D4BC-D53AFCA3A16D}"/>
              </a:ext>
            </a:extLst>
          </p:cNvPr>
          <p:cNvGrpSpPr>
            <a:grpSpLocks/>
          </p:cNvGrpSpPr>
          <p:nvPr/>
        </p:nvGrpSpPr>
        <p:grpSpPr bwMode="auto">
          <a:xfrm rot="1055622" flipH="1">
            <a:off x="5111750" y="2238375"/>
            <a:ext cx="331788" cy="533400"/>
            <a:chOff x="2112" y="1824"/>
            <a:chExt cx="240" cy="384"/>
          </a:xfrm>
        </p:grpSpPr>
        <p:sp>
          <p:nvSpPr>
            <p:cNvPr id="4149" name="Line 51">
              <a:extLst>
                <a:ext uri="{FF2B5EF4-FFF2-40B4-BE49-F238E27FC236}">
                  <a16:creationId xmlns:a16="http://schemas.microsoft.com/office/drawing/2014/main" id="{4A9F5CF6-5D08-AF88-A868-96E86D15E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7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0" name="Line 52">
              <a:extLst>
                <a:ext uri="{FF2B5EF4-FFF2-40B4-BE49-F238E27FC236}">
                  <a16:creationId xmlns:a16="http://schemas.microsoft.com/office/drawing/2014/main" id="{EBFCF7A0-012F-F3B5-760C-F71902E6B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1" name="Line 53">
              <a:extLst>
                <a:ext uri="{FF2B5EF4-FFF2-40B4-BE49-F238E27FC236}">
                  <a16:creationId xmlns:a16="http://schemas.microsoft.com/office/drawing/2014/main" id="{4BDE0858-ED2B-FFF9-B38F-2767A9DCB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CFB34242-A3BC-6E58-3324-DE817DF065A6}"/>
              </a:ext>
            </a:extLst>
          </p:cNvPr>
          <p:cNvGrpSpPr>
            <a:grpSpLocks/>
          </p:cNvGrpSpPr>
          <p:nvPr/>
        </p:nvGrpSpPr>
        <p:grpSpPr bwMode="auto">
          <a:xfrm rot="2898832" flipH="1">
            <a:off x="6531769" y="3020219"/>
            <a:ext cx="331788" cy="533400"/>
            <a:chOff x="2112" y="1824"/>
            <a:chExt cx="240" cy="384"/>
          </a:xfrm>
        </p:grpSpPr>
        <p:sp>
          <p:nvSpPr>
            <p:cNvPr id="4146" name="Line 55">
              <a:extLst>
                <a:ext uri="{FF2B5EF4-FFF2-40B4-BE49-F238E27FC236}">
                  <a16:creationId xmlns:a16="http://schemas.microsoft.com/office/drawing/2014/main" id="{AC117F04-0D67-6876-D9FE-84FB4A181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0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7" name="Line 56">
              <a:extLst>
                <a:ext uri="{FF2B5EF4-FFF2-40B4-BE49-F238E27FC236}">
                  <a16:creationId xmlns:a16="http://schemas.microsoft.com/office/drawing/2014/main" id="{50400716-9BA4-99C4-B1B6-3710325A3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8" name="Line 57">
              <a:extLst>
                <a:ext uri="{FF2B5EF4-FFF2-40B4-BE49-F238E27FC236}">
                  <a16:creationId xmlns:a16="http://schemas.microsoft.com/office/drawing/2014/main" id="{5F7D4B39-4618-BDD0-1FA1-DEC3CC2CA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823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F68CED61-361F-B586-74F8-2F41744177DD}"/>
              </a:ext>
            </a:extLst>
          </p:cNvPr>
          <p:cNvGrpSpPr>
            <a:grpSpLocks/>
          </p:cNvGrpSpPr>
          <p:nvPr/>
        </p:nvGrpSpPr>
        <p:grpSpPr bwMode="auto">
          <a:xfrm rot="5941982" flipH="1">
            <a:off x="5142706" y="4512469"/>
            <a:ext cx="331788" cy="533400"/>
            <a:chOff x="2112" y="1824"/>
            <a:chExt cx="240" cy="384"/>
          </a:xfrm>
        </p:grpSpPr>
        <p:sp>
          <p:nvSpPr>
            <p:cNvPr id="4143" name="Line 59">
              <a:extLst>
                <a:ext uri="{FF2B5EF4-FFF2-40B4-BE49-F238E27FC236}">
                  <a16:creationId xmlns:a16="http://schemas.microsoft.com/office/drawing/2014/main" id="{7C1DC7AC-D34C-851F-A353-0B51BA729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9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4" name="Line 60">
              <a:extLst>
                <a:ext uri="{FF2B5EF4-FFF2-40B4-BE49-F238E27FC236}">
                  <a16:creationId xmlns:a16="http://schemas.microsoft.com/office/drawing/2014/main" id="{A88CA973-63F9-E521-29F6-561DE650C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5" name="Line 61">
              <a:extLst>
                <a:ext uri="{FF2B5EF4-FFF2-40B4-BE49-F238E27FC236}">
                  <a16:creationId xmlns:a16="http://schemas.microsoft.com/office/drawing/2014/main" id="{52ED6B0F-189A-2BA8-4859-EFD4E86FD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826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5" name="Text Box 62">
            <a:extLst>
              <a:ext uri="{FF2B5EF4-FFF2-40B4-BE49-F238E27FC236}">
                <a16:creationId xmlns:a16="http://schemas.microsoft.com/office/drawing/2014/main" id="{92CE8B37-A492-3047-2A57-845CC87D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3044825"/>
            <a:ext cx="1236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TGW-100</a:t>
            </a:r>
            <a:br>
              <a:rPr lang="en-US" altLang="de-DE" sz="1200" b="1"/>
            </a:br>
            <a:r>
              <a:rPr lang="en-US" altLang="de-DE" sz="1200" b="1"/>
              <a:t>SDS Gateway</a:t>
            </a:r>
          </a:p>
        </p:txBody>
      </p:sp>
      <p:sp>
        <p:nvSpPr>
          <p:cNvPr id="4126" name="Text Box 63">
            <a:extLst>
              <a:ext uri="{FF2B5EF4-FFF2-40B4-BE49-F238E27FC236}">
                <a16:creationId xmlns:a16="http://schemas.microsoft.com/office/drawing/2014/main" id="{C3886613-36BC-BE10-E4E7-37BED9E8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994025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Two Serial Interfaces</a:t>
            </a:r>
          </a:p>
        </p:txBody>
      </p:sp>
      <p:sp>
        <p:nvSpPr>
          <p:cNvPr id="4127" name="Text Box 64">
            <a:extLst>
              <a:ext uri="{FF2B5EF4-FFF2-40B4-BE49-F238E27FC236}">
                <a16:creationId xmlns:a16="http://schemas.microsoft.com/office/drawing/2014/main" id="{47A4FDA9-CE66-0408-8891-48DCBE500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413250"/>
            <a:ext cx="135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IP Communication</a:t>
            </a:r>
          </a:p>
        </p:txBody>
      </p:sp>
      <p:sp>
        <p:nvSpPr>
          <p:cNvPr id="4128" name="Text Box 65">
            <a:extLst>
              <a:ext uri="{FF2B5EF4-FFF2-40B4-BE49-F238E27FC236}">
                <a16:creationId xmlns:a16="http://schemas.microsoft.com/office/drawing/2014/main" id="{BA2F47C0-71C6-560C-5E5D-0F0FDECF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1495425"/>
            <a:ext cx="1236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4129" name="Text Box 66">
            <a:extLst>
              <a:ext uri="{FF2B5EF4-FFF2-40B4-BE49-F238E27FC236}">
                <a16:creationId xmlns:a16="http://schemas.microsoft.com/office/drawing/2014/main" id="{2A74C586-9699-B190-46E7-821DCC5D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2901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4130" name="Text Box 67">
            <a:extLst>
              <a:ext uri="{FF2B5EF4-FFF2-40B4-BE49-F238E27FC236}">
                <a16:creationId xmlns:a16="http://schemas.microsoft.com/office/drawing/2014/main" id="{F3D19427-1FAE-02A9-2275-A870D621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5822950"/>
            <a:ext cx="1236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4131" name="Line 68">
            <a:extLst>
              <a:ext uri="{FF2B5EF4-FFF2-40B4-BE49-F238E27FC236}">
                <a16:creationId xmlns:a16="http://schemas.microsoft.com/office/drawing/2014/main" id="{90DD8A54-0DCA-2BD1-1203-D6699F960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2833688"/>
            <a:ext cx="17463" cy="6937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132" name="Text Box 77">
            <a:extLst>
              <a:ext uri="{FF2B5EF4-FFF2-40B4-BE49-F238E27FC236}">
                <a16:creationId xmlns:a16="http://schemas.microsoft.com/office/drawing/2014/main" id="{94A1BCDE-FBDE-A5CD-3BCC-01036BDCC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290763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4133" name="Text Box 77">
            <a:extLst>
              <a:ext uri="{FF2B5EF4-FFF2-40B4-BE49-F238E27FC236}">
                <a16:creationId xmlns:a16="http://schemas.microsoft.com/office/drawing/2014/main" id="{6643AC95-B86B-E153-4F01-AA43B104C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3" y="3017838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4134" name="Text Box 77">
            <a:extLst>
              <a:ext uri="{FF2B5EF4-FFF2-40B4-BE49-F238E27FC236}">
                <a16:creationId xmlns:a16="http://schemas.microsoft.com/office/drawing/2014/main" id="{0C91E009-206D-EB35-852B-38E6A569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4637088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pic>
        <p:nvPicPr>
          <p:cNvPr id="4135" name="Picture 72" descr="TGW-100R">
            <a:extLst>
              <a:ext uri="{FF2B5EF4-FFF2-40B4-BE49-F238E27FC236}">
                <a16:creationId xmlns:a16="http://schemas.microsoft.com/office/drawing/2014/main" id="{013847E8-6508-1F30-9E92-2928AF48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00438"/>
            <a:ext cx="25622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73">
            <a:extLst>
              <a:ext uri="{FF2B5EF4-FFF2-40B4-BE49-F238E27FC236}">
                <a16:creationId xmlns:a16="http://schemas.microsoft.com/office/drawing/2014/main" id="{7550A554-8AEE-BF84-CA94-BC46EF13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93688"/>
            <a:ext cx="1609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" name="Text Box 74">
            <a:extLst>
              <a:ext uri="{FF2B5EF4-FFF2-40B4-BE49-F238E27FC236}">
                <a16:creationId xmlns:a16="http://schemas.microsoft.com/office/drawing/2014/main" id="{BF8F1C50-2A51-82F7-4717-05B6744E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1752600"/>
            <a:ext cx="973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I/O</a:t>
            </a:r>
          </a:p>
        </p:txBody>
      </p:sp>
      <p:sp>
        <p:nvSpPr>
          <p:cNvPr id="4138" name="Text Box 75">
            <a:extLst>
              <a:ext uri="{FF2B5EF4-FFF2-40B4-BE49-F238E27FC236}">
                <a16:creationId xmlns:a16="http://schemas.microsoft.com/office/drawing/2014/main" id="{93C9D6B2-6794-8940-B176-3B997DB1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044700"/>
            <a:ext cx="973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… or Serial Interface</a:t>
            </a:r>
          </a:p>
        </p:txBody>
      </p:sp>
      <p:sp>
        <p:nvSpPr>
          <p:cNvPr id="4139" name="Text Box 76">
            <a:extLst>
              <a:ext uri="{FF2B5EF4-FFF2-40B4-BE49-F238E27FC236}">
                <a16:creationId xmlns:a16="http://schemas.microsoft.com/office/drawing/2014/main" id="{FAD0E0AC-0A5B-B288-8D3C-DB230BF0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140325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Serial Interface</a:t>
            </a:r>
          </a:p>
        </p:txBody>
      </p:sp>
      <p:pic>
        <p:nvPicPr>
          <p:cNvPr id="107597" name="Picture 77" descr="TMO-100_Neu_TRM_ohne Micro">
            <a:extLst>
              <a:ext uri="{FF2B5EF4-FFF2-40B4-BE49-F238E27FC236}">
                <a16:creationId xmlns:a16="http://schemas.microsoft.com/office/drawing/2014/main" id="{523B8FB3-EFBC-1048-7C2A-00D9C18B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26063" y="4916488"/>
            <a:ext cx="996950" cy="8747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141" name="Text Box 43">
            <a:extLst>
              <a:ext uri="{FF2B5EF4-FFF2-40B4-BE49-F238E27FC236}">
                <a16:creationId xmlns:a16="http://schemas.microsoft.com/office/drawing/2014/main" id="{0664BDB2-9D86-9BED-046A-5F40CF16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506538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SCADA Control Room</a:t>
            </a:r>
          </a:p>
        </p:txBody>
      </p:sp>
      <p:sp>
        <p:nvSpPr>
          <p:cNvPr id="107599" name="Text Box 79">
            <a:extLst>
              <a:ext uri="{FF2B5EF4-FFF2-40B4-BE49-F238E27FC236}">
                <a16:creationId xmlns:a16="http://schemas.microsoft.com/office/drawing/2014/main" id="{BF9AD0A9-D1E5-9488-A9FB-C2765CB3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498475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b="1">
                <a:solidFill>
                  <a:schemeClr val="tx2"/>
                </a:solidFill>
              </a:rPr>
              <a:t>Packet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>
            <a:extLst>
              <a:ext uri="{FF2B5EF4-FFF2-40B4-BE49-F238E27FC236}">
                <a16:creationId xmlns:a16="http://schemas.microsoft.com/office/drawing/2014/main" id="{3ADB8481-422D-E5C0-BFBC-196BFB93E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5160963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79A3C91A-91AE-FC9A-3B1F-45470F804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743450"/>
            <a:ext cx="1828800" cy="14112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128" name="Rectangle 4">
            <a:extLst>
              <a:ext uri="{FF2B5EF4-FFF2-40B4-BE49-F238E27FC236}">
                <a16:creationId xmlns:a16="http://schemas.microsoft.com/office/drawing/2014/main" id="{2EE131C0-F862-1B23-8371-154234ED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381125"/>
            <a:ext cx="1909763" cy="14509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129" name="Text Box 5">
            <a:extLst>
              <a:ext uri="{FF2B5EF4-FFF2-40B4-BE49-F238E27FC236}">
                <a16:creationId xmlns:a16="http://schemas.microsoft.com/office/drawing/2014/main" id="{31AF27F0-AF05-8841-0B9A-69E8A1FD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58788"/>
            <a:ext cx="746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2000" b="1">
                <a:solidFill>
                  <a:srgbClr val="000000"/>
                </a:solidFill>
              </a:rPr>
              <a:t>SCADA – using direct      Communication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rgbClr val="000000"/>
              </a:solidFill>
            </a:endParaRPr>
          </a:p>
        </p:txBody>
      </p:sp>
      <p:graphicFrame>
        <p:nvGraphicFramePr>
          <p:cNvPr id="5122" name="Object 6">
            <a:extLst>
              <a:ext uri="{FF2B5EF4-FFF2-40B4-BE49-F238E27FC236}">
                <a16:creationId xmlns:a16="http://schemas.microsoft.com/office/drawing/2014/main" id="{6BDD1F90-D205-8A69-DAFB-0713E342F6F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82688" y="4852988"/>
          <a:ext cx="765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409700" imgH="1854200" progId="Visio.Drawing.11">
                  <p:embed/>
                </p:oleObj>
              </mc:Choice>
              <mc:Fallback>
                <p:oleObj name="Visio" r:id="rId3" imgW="1409700" imgH="18542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852988"/>
                        <a:ext cx="765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>
            <a:extLst>
              <a:ext uri="{FF2B5EF4-FFF2-40B4-BE49-F238E27FC236}">
                <a16:creationId xmlns:a16="http://schemas.microsoft.com/office/drawing/2014/main" id="{9DB9B1B6-18D6-2B8F-D8EE-FFEE22F2659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0" y="1509713"/>
          <a:ext cx="5222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774700" imgH="1816100" progId="Visio.Drawing.11">
                  <p:embed/>
                </p:oleObj>
              </mc:Choice>
              <mc:Fallback>
                <p:oleObj name="Visio" r:id="rId5" imgW="774700" imgH="18161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09713"/>
                        <a:ext cx="5222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>
            <a:extLst>
              <a:ext uri="{FF2B5EF4-FFF2-40B4-BE49-F238E27FC236}">
                <a16:creationId xmlns:a16="http://schemas.microsoft.com/office/drawing/2014/main" id="{F302A4BA-D33F-40E4-13F4-64506EBF74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2043113"/>
          <a:ext cx="4714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193800" imgH="1219200" progId="Visio.Drawing.11">
                  <p:embed/>
                </p:oleObj>
              </mc:Choice>
              <mc:Fallback>
                <p:oleObj name="Visio" r:id="rId7" imgW="1193800" imgH="12192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043113"/>
                        <a:ext cx="4714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>
            <a:extLst>
              <a:ext uri="{FF2B5EF4-FFF2-40B4-BE49-F238E27FC236}">
                <a16:creationId xmlns:a16="http://schemas.microsoft.com/office/drawing/2014/main" id="{25E57868-7306-8796-72AA-6373DA3AD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2238" y="2043113"/>
          <a:ext cx="474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1193800" imgH="1219200" progId="Visio.Drawing.11">
                  <p:embed/>
                </p:oleObj>
              </mc:Choice>
              <mc:Fallback>
                <p:oleObj name="Visio" r:id="rId9" imgW="1193800" imgH="12192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2043113"/>
                        <a:ext cx="474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0" name="Group 10">
            <a:extLst>
              <a:ext uri="{FF2B5EF4-FFF2-40B4-BE49-F238E27FC236}">
                <a16:creationId xmlns:a16="http://schemas.microsoft.com/office/drawing/2014/main" id="{9BF98383-A3DA-00A9-0A37-FC2AD45BC6B0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2146300"/>
            <a:ext cx="1627187" cy="1443038"/>
            <a:chOff x="2637" y="1060"/>
            <a:chExt cx="1025" cy="909"/>
          </a:xfrm>
        </p:grpSpPr>
        <p:sp>
          <p:nvSpPr>
            <p:cNvPr id="5186" name="AutoShape 11">
              <a:extLst>
                <a:ext uri="{FF2B5EF4-FFF2-40B4-BE49-F238E27FC236}">
                  <a16:creationId xmlns:a16="http://schemas.microsoft.com/office/drawing/2014/main" id="{6C06704E-E2B7-83BB-B1FA-444C72956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060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5187" name="Group 12">
              <a:extLst>
                <a:ext uri="{FF2B5EF4-FFF2-40B4-BE49-F238E27FC236}">
                  <a16:creationId xmlns:a16="http://schemas.microsoft.com/office/drawing/2014/main" id="{ECA5A24C-7D34-91E1-EDDC-2E490C6A7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1067"/>
              <a:ext cx="506" cy="902"/>
              <a:chOff x="3031" y="1150"/>
              <a:chExt cx="703" cy="1180"/>
            </a:xfrm>
          </p:grpSpPr>
          <p:pic>
            <p:nvPicPr>
              <p:cNvPr id="5188" name="Picture 13" descr="Tetra_Pflaume_Wolke">
                <a:extLst>
                  <a:ext uri="{FF2B5EF4-FFF2-40B4-BE49-F238E27FC236}">
                    <a16:creationId xmlns:a16="http://schemas.microsoft.com/office/drawing/2014/main" id="{00429AA4-E414-E42A-C060-F9C28220C0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89" name="Group 14">
                <a:extLst>
                  <a:ext uri="{FF2B5EF4-FFF2-40B4-BE49-F238E27FC236}">
                    <a16:creationId xmlns:a16="http://schemas.microsoft.com/office/drawing/2014/main" id="{91B4AB72-411A-A5D0-96DB-7E147B7BD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5190" name="Freeform 15">
                  <a:extLst>
                    <a:ext uri="{FF2B5EF4-FFF2-40B4-BE49-F238E27FC236}">
                      <a16:creationId xmlns:a16="http://schemas.microsoft.com/office/drawing/2014/main" id="{811089E1-DAA9-3870-38F8-BA936409A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91" name="Line 16">
                  <a:extLst>
                    <a:ext uri="{FF2B5EF4-FFF2-40B4-BE49-F238E27FC236}">
                      <a16:creationId xmlns:a16="http://schemas.microsoft.com/office/drawing/2014/main" id="{62C8B74C-3957-DCAD-A021-B2CB4F8C0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92" name="Freeform 17">
                  <a:extLst>
                    <a:ext uri="{FF2B5EF4-FFF2-40B4-BE49-F238E27FC236}">
                      <a16:creationId xmlns:a16="http://schemas.microsoft.com/office/drawing/2014/main" id="{BF2B2B2D-C5C7-C1B0-C3EF-4A7555F48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93" name="Freeform 18">
                  <a:extLst>
                    <a:ext uri="{FF2B5EF4-FFF2-40B4-BE49-F238E27FC236}">
                      <a16:creationId xmlns:a16="http://schemas.microsoft.com/office/drawing/2014/main" id="{8B2C73E4-E0F6-9647-074F-9E226EBEE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5131" name="Line 19">
            <a:extLst>
              <a:ext uri="{FF2B5EF4-FFF2-40B4-BE49-F238E27FC236}">
                <a16:creationId xmlns:a16="http://schemas.microsoft.com/office/drawing/2014/main" id="{29768066-09BE-5F07-B937-F5EB6A3BCD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2538" y="4818063"/>
            <a:ext cx="890587" cy="363537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5132" name="Group 20">
            <a:extLst>
              <a:ext uri="{FF2B5EF4-FFF2-40B4-BE49-F238E27FC236}">
                <a16:creationId xmlns:a16="http://schemas.microsoft.com/office/drawing/2014/main" id="{FAFC41AD-E446-7F76-0BE2-13BA1B77EC83}"/>
              </a:ext>
            </a:extLst>
          </p:cNvPr>
          <p:cNvGrpSpPr>
            <a:grpSpLocks/>
          </p:cNvGrpSpPr>
          <p:nvPr/>
        </p:nvGrpSpPr>
        <p:grpSpPr bwMode="auto">
          <a:xfrm>
            <a:off x="3265488" y="3587750"/>
            <a:ext cx="1627187" cy="1446213"/>
            <a:chOff x="2639" y="2254"/>
            <a:chExt cx="1025" cy="911"/>
          </a:xfrm>
        </p:grpSpPr>
        <p:sp>
          <p:nvSpPr>
            <p:cNvPr id="5178" name="AutoShape 21">
              <a:extLst>
                <a:ext uri="{FF2B5EF4-FFF2-40B4-BE49-F238E27FC236}">
                  <a16:creationId xmlns:a16="http://schemas.microsoft.com/office/drawing/2014/main" id="{FD25C955-9449-CCE7-179F-E64152CC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254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5179" name="Group 22">
              <a:extLst>
                <a:ext uri="{FF2B5EF4-FFF2-40B4-BE49-F238E27FC236}">
                  <a16:creationId xmlns:a16="http://schemas.microsoft.com/office/drawing/2014/main" id="{C326761F-A865-B082-F71F-239362E4F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2263"/>
              <a:ext cx="506" cy="902"/>
              <a:chOff x="3031" y="1150"/>
              <a:chExt cx="703" cy="1180"/>
            </a:xfrm>
          </p:grpSpPr>
          <p:pic>
            <p:nvPicPr>
              <p:cNvPr id="5180" name="Picture 23" descr="Tetra_Pflaume_Wolke">
                <a:extLst>
                  <a:ext uri="{FF2B5EF4-FFF2-40B4-BE49-F238E27FC236}">
                    <a16:creationId xmlns:a16="http://schemas.microsoft.com/office/drawing/2014/main" id="{6D4DEBF2-733B-DC46-8F22-0329939F2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81" name="Group 24">
                <a:extLst>
                  <a:ext uri="{FF2B5EF4-FFF2-40B4-BE49-F238E27FC236}">
                    <a16:creationId xmlns:a16="http://schemas.microsoft.com/office/drawing/2014/main" id="{A588B0C2-DD33-D72B-7485-92B2F6C5D0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5182" name="Freeform 25">
                  <a:extLst>
                    <a:ext uri="{FF2B5EF4-FFF2-40B4-BE49-F238E27FC236}">
                      <a16:creationId xmlns:a16="http://schemas.microsoft.com/office/drawing/2014/main" id="{301DA1D3-442A-FF10-4209-33A185F09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83" name="Line 26">
                  <a:extLst>
                    <a:ext uri="{FF2B5EF4-FFF2-40B4-BE49-F238E27FC236}">
                      <a16:creationId xmlns:a16="http://schemas.microsoft.com/office/drawing/2014/main" id="{59C78097-91D4-3BFB-1DFC-674DDB5D0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84" name="Freeform 27">
                  <a:extLst>
                    <a:ext uri="{FF2B5EF4-FFF2-40B4-BE49-F238E27FC236}">
                      <a16:creationId xmlns:a16="http://schemas.microsoft.com/office/drawing/2014/main" id="{9CF3C2AA-E330-C9C8-8D92-5FDFA3DB4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85" name="Freeform 28">
                  <a:extLst>
                    <a:ext uri="{FF2B5EF4-FFF2-40B4-BE49-F238E27FC236}">
                      <a16:creationId xmlns:a16="http://schemas.microsoft.com/office/drawing/2014/main" id="{458F762A-0F1B-A0EF-100A-A0C66286A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5133" name="Group 29">
            <a:extLst>
              <a:ext uri="{FF2B5EF4-FFF2-40B4-BE49-F238E27FC236}">
                <a16:creationId xmlns:a16="http://schemas.microsoft.com/office/drawing/2014/main" id="{7384B188-E6C0-12C4-DC40-B71D6476BEE8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2867025"/>
            <a:ext cx="1627187" cy="1468438"/>
            <a:chOff x="3705" y="1656"/>
            <a:chExt cx="1025" cy="925"/>
          </a:xfrm>
        </p:grpSpPr>
        <p:sp>
          <p:nvSpPr>
            <p:cNvPr id="5170" name="AutoShape 30">
              <a:extLst>
                <a:ext uri="{FF2B5EF4-FFF2-40B4-BE49-F238E27FC236}">
                  <a16:creationId xmlns:a16="http://schemas.microsoft.com/office/drawing/2014/main" id="{91FE0372-7650-F505-9F55-7AF2EAB39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56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5171" name="Group 31">
              <a:extLst>
                <a:ext uri="{FF2B5EF4-FFF2-40B4-BE49-F238E27FC236}">
                  <a16:creationId xmlns:a16="http://schemas.microsoft.com/office/drawing/2014/main" id="{6F6EB17E-560D-06C4-F70D-48816B109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1679"/>
              <a:ext cx="506" cy="902"/>
              <a:chOff x="3031" y="1150"/>
              <a:chExt cx="703" cy="1180"/>
            </a:xfrm>
          </p:grpSpPr>
          <p:pic>
            <p:nvPicPr>
              <p:cNvPr id="5172" name="Picture 32" descr="Tetra_Pflaume_Wolke">
                <a:extLst>
                  <a:ext uri="{FF2B5EF4-FFF2-40B4-BE49-F238E27FC236}">
                    <a16:creationId xmlns:a16="http://schemas.microsoft.com/office/drawing/2014/main" id="{3A09B8B2-C5B3-05EF-0C81-55C9B2F2D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73" name="Group 33">
                <a:extLst>
                  <a:ext uri="{FF2B5EF4-FFF2-40B4-BE49-F238E27FC236}">
                    <a16:creationId xmlns:a16="http://schemas.microsoft.com/office/drawing/2014/main" id="{426FFDA2-F124-B0E3-2244-76B40873E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5174" name="Freeform 34">
                  <a:extLst>
                    <a:ext uri="{FF2B5EF4-FFF2-40B4-BE49-F238E27FC236}">
                      <a16:creationId xmlns:a16="http://schemas.microsoft.com/office/drawing/2014/main" id="{7E6B24A7-68B1-3B66-77A1-A498AFC76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75" name="Line 35">
                  <a:extLst>
                    <a:ext uri="{FF2B5EF4-FFF2-40B4-BE49-F238E27FC236}">
                      <a16:creationId xmlns:a16="http://schemas.microsoft.com/office/drawing/2014/main" id="{9C851C50-4928-6470-79BD-B97A27CF3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76" name="Freeform 36">
                  <a:extLst>
                    <a:ext uri="{FF2B5EF4-FFF2-40B4-BE49-F238E27FC236}">
                      <a16:creationId xmlns:a16="http://schemas.microsoft.com/office/drawing/2014/main" id="{E5F3B6F1-30CE-2B63-D924-BBAEEFCDE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77" name="Freeform 37">
                  <a:extLst>
                    <a:ext uri="{FF2B5EF4-FFF2-40B4-BE49-F238E27FC236}">
                      <a16:creationId xmlns:a16="http://schemas.microsoft.com/office/drawing/2014/main" id="{0DD93425-1E0C-EF2E-FBA0-AED479498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5134" name="Line 38">
            <a:extLst>
              <a:ext uri="{FF2B5EF4-FFF2-40B4-BE49-F238E27FC236}">
                <a16:creationId xmlns:a16="http://schemas.microsoft.com/office/drawing/2014/main" id="{C62E4797-4D8E-8E50-5A15-07BD51F2B0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1300" y="2846388"/>
            <a:ext cx="7938" cy="1884362"/>
          </a:xfrm>
          <a:prstGeom prst="line">
            <a:avLst/>
          </a:prstGeom>
          <a:noFill/>
          <a:ln w="28575">
            <a:solidFill>
              <a:srgbClr val="FF1515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135" name="Text Box 39">
            <a:extLst>
              <a:ext uri="{FF2B5EF4-FFF2-40B4-BE49-F238E27FC236}">
                <a16:creationId xmlns:a16="http://schemas.microsoft.com/office/drawing/2014/main" id="{A71FDF02-A001-3DC9-1C03-07B3AB70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81688"/>
            <a:ext cx="1236663" cy="1825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Tetra Switch</a:t>
            </a:r>
          </a:p>
        </p:txBody>
      </p:sp>
      <p:pic>
        <p:nvPicPr>
          <p:cNvPr id="5136" name="Picture 40">
            <a:extLst>
              <a:ext uri="{FF2B5EF4-FFF2-40B4-BE49-F238E27FC236}">
                <a16:creationId xmlns:a16="http://schemas.microsoft.com/office/drawing/2014/main" id="{1D8993F6-C1CD-7504-7FAD-0F6D2091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670175"/>
            <a:ext cx="885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Line 41">
            <a:extLst>
              <a:ext uri="{FF2B5EF4-FFF2-40B4-BE49-F238E27FC236}">
                <a16:creationId xmlns:a16="http://schemas.microsoft.com/office/drawing/2014/main" id="{88858A62-74F2-837E-240D-61914954B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6663" y="2003425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138" name="Line 42">
            <a:extLst>
              <a:ext uri="{FF2B5EF4-FFF2-40B4-BE49-F238E27FC236}">
                <a16:creationId xmlns:a16="http://schemas.microsoft.com/office/drawing/2014/main" id="{093B4F17-04A0-7772-DEFB-A8A06C516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3488" y="5564188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5139" name="Rectangle 43">
            <a:extLst>
              <a:ext uri="{FF2B5EF4-FFF2-40B4-BE49-F238E27FC236}">
                <a16:creationId xmlns:a16="http://schemas.microsoft.com/office/drawing/2014/main" id="{87B163FE-882C-8E6C-70FE-58A32194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3894138"/>
            <a:ext cx="1452563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140" name="Text Box 44">
            <a:extLst>
              <a:ext uri="{FF2B5EF4-FFF2-40B4-BE49-F238E27FC236}">
                <a16:creationId xmlns:a16="http://schemas.microsoft.com/office/drawing/2014/main" id="{20CE6F3F-D1A9-71D4-56EE-62A63F3C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5381625"/>
            <a:ext cx="1176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AMR, PLC or RTU</a:t>
            </a:r>
          </a:p>
        </p:txBody>
      </p:sp>
      <p:sp>
        <p:nvSpPr>
          <p:cNvPr id="5141" name="Text Box 45">
            <a:extLst>
              <a:ext uri="{FF2B5EF4-FFF2-40B4-BE49-F238E27FC236}">
                <a16:creationId xmlns:a16="http://schemas.microsoft.com/office/drawing/2014/main" id="{F317CC94-B2F1-1F8E-E1F2-29F677DD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940175"/>
            <a:ext cx="12017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Command and Control Line Device</a:t>
            </a:r>
          </a:p>
        </p:txBody>
      </p:sp>
      <p:sp>
        <p:nvSpPr>
          <p:cNvPr id="5142" name="Line 46">
            <a:extLst>
              <a:ext uri="{FF2B5EF4-FFF2-40B4-BE49-F238E27FC236}">
                <a16:creationId xmlns:a16="http://schemas.microsoft.com/office/drawing/2014/main" id="{D4410716-3EEF-B9F9-90B7-91F1B6DC69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3589338"/>
            <a:ext cx="1588" cy="306387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5143" name="Group 47">
            <a:extLst>
              <a:ext uri="{FF2B5EF4-FFF2-40B4-BE49-F238E27FC236}">
                <a16:creationId xmlns:a16="http://schemas.microsoft.com/office/drawing/2014/main" id="{BA6B3E98-9D4B-F8DD-74D0-7BD0DD4076D6}"/>
              </a:ext>
            </a:extLst>
          </p:cNvPr>
          <p:cNvGrpSpPr>
            <a:grpSpLocks/>
          </p:cNvGrpSpPr>
          <p:nvPr/>
        </p:nvGrpSpPr>
        <p:grpSpPr bwMode="auto">
          <a:xfrm rot="1055622" flipH="1">
            <a:off x="5054600" y="2247900"/>
            <a:ext cx="331788" cy="533400"/>
            <a:chOff x="2112" y="1824"/>
            <a:chExt cx="240" cy="384"/>
          </a:xfrm>
        </p:grpSpPr>
        <p:sp>
          <p:nvSpPr>
            <p:cNvPr id="5167" name="Line 48">
              <a:extLst>
                <a:ext uri="{FF2B5EF4-FFF2-40B4-BE49-F238E27FC236}">
                  <a16:creationId xmlns:a16="http://schemas.microsoft.com/office/drawing/2014/main" id="{B3DBDA40-0E91-D640-CD97-0C21F1410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7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Line 49">
              <a:extLst>
                <a:ext uri="{FF2B5EF4-FFF2-40B4-BE49-F238E27FC236}">
                  <a16:creationId xmlns:a16="http://schemas.microsoft.com/office/drawing/2014/main" id="{D4E62269-C261-841A-C14F-D628A3718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Line 50">
              <a:extLst>
                <a:ext uri="{FF2B5EF4-FFF2-40B4-BE49-F238E27FC236}">
                  <a16:creationId xmlns:a16="http://schemas.microsoft.com/office/drawing/2014/main" id="{47981D80-EC8B-F07F-8426-E8250B55D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44" name="Group 51">
            <a:extLst>
              <a:ext uri="{FF2B5EF4-FFF2-40B4-BE49-F238E27FC236}">
                <a16:creationId xmlns:a16="http://schemas.microsoft.com/office/drawing/2014/main" id="{C70CDB3C-A60E-46C7-652A-8F50F6F2624C}"/>
              </a:ext>
            </a:extLst>
          </p:cNvPr>
          <p:cNvGrpSpPr>
            <a:grpSpLocks/>
          </p:cNvGrpSpPr>
          <p:nvPr/>
        </p:nvGrpSpPr>
        <p:grpSpPr bwMode="auto">
          <a:xfrm rot="2898832" flipH="1">
            <a:off x="6474619" y="3029744"/>
            <a:ext cx="331788" cy="533400"/>
            <a:chOff x="2112" y="1824"/>
            <a:chExt cx="240" cy="384"/>
          </a:xfrm>
        </p:grpSpPr>
        <p:sp>
          <p:nvSpPr>
            <p:cNvPr id="5164" name="Line 52">
              <a:extLst>
                <a:ext uri="{FF2B5EF4-FFF2-40B4-BE49-F238E27FC236}">
                  <a16:creationId xmlns:a16="http://schemas.microsoft.com/office/drawing/2014/main" id="{BB60CF09-C9B3-09A3-3C27-F76E1144F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0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Line 53">
              <a:extLst>
                <a:ext uri="{FF2B5EF4-FFF2-40B4-BE49-F238E27FC236}">
                  <a16:creationId xmlns:a16="http://schemas.microsoft.com/office/drawing/2014/main" id="{7974650B-E9D6-D83B-78B9-897FD09C2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Line 54">
              <a:extLst>
                <a:ext uri="{FF2B5EF4-FFF2-40B4-BE49-F238E27FC236}">
                  <a16:creationId xmlns:a16="http://schemas.microsoft.com/office/drawing/2014/main" id="{3B4275FD-9FE3-F101-3114-3FC9794A3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823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45" name="Group 55">
            <a:extLst>
              <a:ext uri="{FF2B5EF4-FFF2-40B4-BE49-F238E27FC236}">
                <a16:creationId xmlns:a16="http://schemas.microsoft.com/office/drawing/2014/main" id="{2A01BD4C-EAE2-E3F2-C20F-28EDFA96EA0E}"/>
              </a:ext>
            </a:extLst>
          </p:cNvPr>
          <p:cNvGrpSpPr>
            <a:grpSpLocks/>
          </p:cNvGrpSpPr>
          <p:nvPr/>
        </p:nvGrpSpPr>
        <p:grpSpPr bwMode="auto">
          <a:xfrm rot="5941982" flipH="1">
            <a:off x="5085556" y="4521994"/>
            <a:ext cx="331788" cy="533400"/>
            <a:chOff x="2112" y="1824"/>
            <a:chExt cx="240" cy="384"/>
          </a:xfrm>
        </p:grpSpPr>
        <p:sp>
          <p:nvSpPr>
            <p:cNvPr id="5161" name="Line 56">
              <a:extLst>
                <a:ext uri="{FF2B5EF4-FFF2-40B4-BE49-F238E27FC236}">
                  <a16:creationId xmlns:a16="http://schemas.microsoft.com/office/drawing/2014/main" id="{7D1411CD-55B9-BE76-056B-B46D8A70B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9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Line 57">
              <a:extLst>
                <a:ext uri="{FF2B5EF4-FFF2-40B4-BE49-F238E27FC236}">
                  <a16:creationId xmlns:a16="http://schemas.microsoft.com/office/drawing/2014/main" id="{55A51731-4D1C-3E21-FF70-C4AD28702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Line 58">
              <a:extLst>
                <a:ext uri="{FF2B5EF4-FFF2-40B4-BE49-F238E27FC236}">
                  <a16:creationId xmlns:a16="http://schemas.microsoft.com/office/drawing/2014/main" id="{37263D8C-7513-5504-9DFC-B3AFD13FB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826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627" name="Text Box 59">
            <a:extLst>
              <a:ext uri="{FF2B5EF4-FFF2-40B4-BE49-F238E27FC236}">
                <a16:creationId xmlns:a16="http://schemas.microsoft.com/office/drawing/2014/main" id="{6AC7310B-D241-7A47-D221-03B0C33E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370263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 b="1">
                <a:solidFill>
                  <a:srgbClr val="FF1515"/>
                </a:solidFill>
              </a:rPr>
              <a:t>Direct IP Communication</a:t>
            </a:r>
          </a:p>
        </p:txBody>
      </p:sp>
      <p:sp>
        <p:nvSpPr>
          <p:cNvPr id="5147" name="Text Box 60">
            <a:extLst>
              <a:ext uri="{FF2B5EF4-FFF2-40B4-BE49-F238E27FC236}">
                <a16:creationId xmlns:a16="http://schemas.microsoft.com/office/drawing/2014/main" id="{E7589E8A-5369-CFD9-E2E3-52B456FD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295525"/>
            <a:ext cx="1236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5148" name="Text Box 61">
            <a:extLst>
              <a:ext uri="{FF2B5EF4-FFF2-40B4-BE49-F238E27FC236}">
                <a16:creationId xmlns:a16="http://schemas.microsoft.com/office/drawing/2014/main" id="{9B1E689C-B578-3F2C-175E-2EC26E92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500438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5149" name="Text Box 62">
            <a:extLst>
              <a:ext uri="{FF2B5EF4-FFF2-40B4-BE49-F238E27FC236}">
                <a16:creationId xmlns:a16="http://schemas.microsoft.com/office/drawing/2014/main" id="{BB7EA0C3-2DF0-A235-AED1-F6B42DE6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5851525"/>
            <a:ext cx="1236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109631" name="Text Box 63">
            <a:extLst>
              <a:ext uri="{FF2B5EF4-FFF2-40B4-BE49-F238E27FC236}">
                <a16:creationId xmlns:a16="http://schemas.microsoft.com/office/drawing/2014/main" id="{B504BA1B-7659-11CA-2136-80B934B9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1827213"/>
            <a:ext cx="973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000" b="1">
                <a:solidFill>
                  <a:srgbClr val="FF1515"/>
                </a:solidFill>
              </a:rPr>
              <a:t>IP</a:t>
            </a:r>
          </a:p>
        </p:txBody>
      </p:sp>
      <p:sp>
        <p:nvSpPr>
          <p:cNvPr id="109632" name="Text Box 64">
            <a:extLst>
              <a:ext uri="{FF2B5EF4-FFF2-40B4-BE49-F238E27FC236}">
                <a16:creationId xmlns:a16="http://schemas.microsoft.com/office/drawing/2014/main" id="{A115AC0F-2CE2-258A-A5E0-ABBC44CC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64163"/>
            <a:ext cx="9731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100" b="1">
                <a:solidFill>
                  <a:srgbClr val="FF1515"/>
                </a:solidFill>
              </a:rPr>
              <a:t>IP</a:t>
            </a:r>
          </a:p>
        </p:txBody>
      </p:sp>
      <p:sp>
        <p:nvSpPr>
          <p:cNvPr id="109633" name="Text Box 65">
            <a:extLst>
              <a:ext uri="{FF2B5EF4-FFF2-40B4-BE49-F238E27FC236}">
                <a16:creationId xmlns:a16="http://schemas.microsoft.com/office/drawing/2014/main" id="{B8B6802F-8AD4-D691-21B2-B2DC72AC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498475"/>
            <a:ext cx="239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b="1">
                <a:solidFill>
                  <a:srgbClr val="FF1515"/>
                </a:solidFill>
              </a:rPr>
              <a:t>IP</a:t>
            </a:r>
          </a:p>
        </p:txBody>
      </p:sp>
      <p:sp>
        <p:nvSpPr>
          <p:cNvPr id="5153" name="Text Box 77">
            <a:extLst>
              <a:ext uri="{FF2B5EF4-FFF2-40B4-BE49-F238E27FC236}">
                <a16:creationId xmlns:a16="http://schemas.microsoft.com/office/drawing/2014/main" id="{9F53BFE2-22F1-DB5E-D024-40C373581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29711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5154" name="Text Box 77">
            <a:extLst>
              <a:ext uri="{FF2B5EF4-FFF2-40B4-BE49-F238E27FC236}">
                <a16:creationId xmlns:a16="http://schemas.microsoft.com/office/drawing/2014/main" id="{2A2BBFA5-95F4-A1E5-AE86-EED8ABDC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027363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5155" name="Text Box 77">
            <a:extLst>
              <a:ext uri="{FF2B5EF4-FFF2-40B4-BE49-F238E27FC236}">
                <a16:creationId xmlns:a16="http://schemas.microsoft.com/office/drawing/2014/main" id="{896B7627-CB5E-5E5A-B5C3-519753C4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4613275"/>
            <a:ext cx="1236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5156" name="Text Box 69">
            <a:extLst>
              <a:ext uri="{FF2B5EF4-FFF2-40B4-BE49-F238E27FC236}">
                <a16:creationId xmlns:a16="http://schemas.microsoft.com/office/drawing/2014/main" id="{40C07447-E4D0-54C8-417F-489460980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622675"/>
            <a:ext cx="973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I/O</a:t>
            </a:r>
          </a:p>
        </p:txBody>
      </p:sp>
      <p:pic>
        <p:nvPicPr>
          <p:cNvPr id="5157" name="Picture 70">
            <a:extLst>
              <a:ext uri="{FF2B5EF4-FFF2-40B4-BE49-F238E27FC236}">
                <a16:creationId xmlns:a16="http://schemas.microsoft.com/office/drawing/2014/main" id="{9BD0EE7D-3816-FA6A-DFD3-F96438B2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36538"/>
            <a:ext cx="1609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8" name="Text Box 43">
            <a:extLst>
              <a:ext uri="{FF2B5EF4-FFF2-40B4-BE49-F238E27FC236}">
                <a16:creationId xmlns:a16="http://schemas.microsoft.com/office/drawing/2014/main" id="{D5DC7105-AB71-6CE9-7877-94BC0FA9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506538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SCADA Control Room</a:t>
            </a:r>
          </a:p>
        </p:txBody>
      </p:sp>
      <p:pic>
        <p:nvPicPr>
          <p:cNvPr id="109640" name="Picture 72" descr="TMO-100_Neu_TRM_ohne Micro">
            <a:extLst>
              <a:ext uri="{FF2B5EF4-FFF2-40B4-BE49-F238E27FC236}">
                <a16:creationId xmlns:a16="http://schemas.microsoft.com/office/drawing/2014/main" id="{A0B6890B-7D5E-1F88-819B-12927909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87963" y="1373188"/>
            <a:ext cx="996950" cy="8747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09641" name="Picture 73" descr="TMO-100_Neu_TRM_ohne Micro">
            <a:extLst>
              <a:ext uri="{FF2B5EF4-FFF2-40B4-BE49-F238E27FC236}">
                <a16:creationId xmlns:a16="http://schemas.microsoft.com/office/drawing/2014/main" id="{9199E204-11D3-2EDC-FDDD-4FBCE8AB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87963" y="4935538"/>
            <a:ext cx="996950" cy="8747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7" grpId="0"/>
      <p:bldP spid="109631" grpId="0"/>
      <p:bldP spid="109632" grpId="0"/>
      <p:bldP spid="1096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">
            <a:extLst>
              <a:ext uri="{FF2B5EF4-FFF2-40B4-BE49-F238E27FC236}">
                <a16:creationId xmlns:a16="http://schemas.microsoft.com/office/drawing/2014/main" id="{78780E17-C584-A94A-F0FA-91FEAA52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3594100"/>
            <a:ext cx="973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Analog and Digital I/O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3D58C35E-2B52-2244-D087-DF6F23B6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5151438"/>
            <a:ext cx="1452562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152" name="Text Box 6">
            <a:extLst>
              <a:ext uri="{FF2B5EF4-FFF2-40B4-BE49-F238E27FC236}">
                <a16:creationId xmlns:a16="http://schemas.microsoft.com/office/drawing/2014/main" id="{933B78DF-C198-C442-E082-119FB1C31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58788"/>
            <a:ext cx="7467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sz="2000" b="1">
                <a:solidFill>
                  <a:srgbClr val="000000"/>
                </a:solidFill>
              </a:rPr>
              <a:t>SCADA – using a                       Gateway</a:t>
            </a:r>
            <a:endParaRPr lang="en-US" altLang="de-DE" b="1">
              <a:solidFill>
                <a:srgbClr val="000000"/>
              </a:solidFill>
            </a:endParaRPr>
          </a:p>
        </p:txBody>
      </p:sp>
      <p:grpSp>
        <p:nvGrpSpPr>
          <p:cNvPr id="6153" name="Group 11">
            <a:extLst>
              <a:ext uri="{FF2B5EF4-FFF2-40B4-BE49-F238E27FC236}">
                <a16:creationId xmlns:a16="http://schemas.microsoft.com/office/drawing/2014/main" id="{BCC31D9E-B68B-53C1-EA7F-23ECE94535B9}"/>
              </a:ext>
            </a:extLst>
          </p:cNvPr>
          <p:cNvGrpSpPr>
            <a:grpSpLocks/>
          </p:cNvGrpSpPr>
          <p:nvPr/>
        </p:nvGrpSpPr>
        <p:grpSpPr bwMode="auto">
          <a:xfrm>
            <a:off x="3857625" y="2178050"/>
            <a:ext cx="1627188" cy="1443038"/>
            <a:chOff x="2637" y="1060"/>
            <a:chExt cx="1025" cy="909"/>
          </a:xfrm>
        </p:grpSpPr>
        <p:sp>
          <p:nvSpPr>
            <p:cNvPr id="6233" name="AutoShape 12">
              <a:extLst>
                <a:ext uri="{FF2B5EF4-FFF2-40B4-BE49-F238E27FC236}">
                  <a16:creationId xmlns:a16="http://schemas.microsoft.com/office/drawing/2014/main" id="{C347761A-82EF-6454-1FC6-0519D355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060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6234" name="Group 13">
              <a:extLst>
                <a:ext uri="{FF2B5EF4-FFF2-40B4-BE49-F238E27FC236}">
                  <a16:creationId xmlns:a16="http://schemas.microsoft.com/office/drawing/2014/main" id="{EA976147-9817-325F-B549-A293DC4FC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1067"/>
              <a:ext cx="506" cy="902"/>
              <a:chOff x="3031" y="1150"/>
              <a:chExt cx="703" cy="1180"/>
            </a:xfrm>
          </p:grpSpPr>
          <p:pic>
            <p:nvPicPr>
              <p:cNvPr id="6235" name="Picture 14" descr="Tetra_Pflaume_Wolke">
                <a:extLst>
                  <a:ext uri="{FF2B5EF4-FFF2-40B4-BE49-F238E27FC236}">
                    <a16:creationId xmlns:a16="http://schemas.microsoft.com/office/drawing/2014/main" id="{F4F5C0EA-FF41-1955-653C-CA6B1E4E9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36" name="Group 15">
                <a:extLst>
                  <a:ext uri="{FF2B5EF4-FFF2-40B4-BE49-F238E27FC236}">
                    <a16:creationId xmlns:a16="http://schemas.microsoft.com/office/drawing/2014/main" id="{5B1BCC3A-C06C-FB91-D1B8-1634BE0DD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6237" name="Freeform 16">
                  <a:extLst>
                    <a:ext uri="{FF2B5EF4-FFF2-40B4-BE49-F238E27FC236}">
                      <a16:creationId xmlns:a16="http://schemas.microsoft.com/office/drawing/2014/main" id="{DBDC784A-61DB-5393-6124-618717858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8" name="Line 17">
                  <a:extLst>
                    <a:ext uri="{FF2B5EF4-FFF2-40B4-BE49-F238E27FC236}">
                      <a16:creationId xmlns:a16="http://schemas.microsoft.com/office/drawing/2014/main" id="{B4409808-DAB1-6C90-0BBF-0DB19AC25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9" name="Freeform 18">
                  <a:extLst>
                    <a:ext uri="{FF2B5EF4-FFF2-40B4-BE49-F238E27FC236}">
                      <a16:creationId xmlns:a16="http://schemas.microsoft.com/office/drawing/2014/main" id="{E0E89FE4-D1DC-7B49-9061-BF5EBADE6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40" name="Freeform 19">
                  <a:extLst>
                    <a:ext uri="{FF2B5EF4-FFF2-40B4-BE49-F238E27FC236}">
                      <a16:creationId xmlns:a16="http://schemas.microsoft.com/office/drawing/2014/main" id="{48BA4B63-F9BF-4CA2-6C21-90A984E60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154" name="Group 21">
            <a:extLst>
              <a:ext uri="{FF2B5EF4-FFF2-40B4-BE49-F238E27FC236}">
                <a16:creationId xmlns:a16="http://schemas.microsoft.com/office/drawing/2014/main" id="{D4B1FB7B-54A5-AB58-A4F5-192EC8328010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3619500"/>
            <a:ext cx="1627188" cy="1446213"/>
            <a:chOff x="2639" y="2254"/>
            <a:chExt cx="1025" cy="911"/>
          </a:xfrm>
        </p:grpSpPr>
        <p:sp>
          <p:nvSpPr>
            <p:cNvPr id="6225" name="AutoShape 22">
              <a:extLst>
                <a:ext uri="{FF2B5EF4-FFF2-40B4-BE49-F238E27FC236}">
                  <a16:creationId xmlns:a16="http://schemas.microsoft.com/office/drawing/2014/main" id="{2F82D9F6-45E5-ED00-988D-62E7DBA5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" y="2254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6226" name="Group 23">
              <a:extLst>
                <a:ext uri="{FF2B5EF4-FFF2-40B4-BE49-F238E27FC236}">
                  <a16:creationId xmlns:a16="http://schemas.microsoft.com/office/drawing/2014/main" id="{E771A771-81B9-A629-E89A-28ED29C25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2263"/>
              <a:ext cx="506" cy="902"/>
              <a:chOff x="3031" y="1150"/>
              <a:chExt cx="703" cy="1180"/>
            </a:xfrm>
          </p:grpSpPr>
          <p:pic>
            <p:nvPicPr>
              <p:cNvPr id="6227" name="Picture 24" descr="Tetra_Pflaume_Wolke">
                <a:extLst>
                  <a:ext uri="{FF2B5EF4-FFF2-40B4-BE49-F238E27FC236}">
                    <a16:creationId xmlns:a16="http://schemas.microsoft.com/office/drawing/2014/main" id="{403D7497-BD96-DFAD-89FE-DAD4AA23F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28" name="Group 25">
                <a:extLst>
                  <a:ext uri="{FF2B5EF4-FFF2-40B4-BE49-F238E27FC236}">
                    <a16:creationId xmlns:a16="http://schemas.microsoft.com/office/drawing/2014/main" id="{3E62C325-211C-3562-35AA-6375DB07E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6229" name="Freeform 26">
                  <a:extLst>
                    <a:ext uri="{FF2B5EF4-FFF2-40B4-BE49-F238E27FC236}">
                      <a16:creationId xmlns:a16="http://schemas.microsoft.com/office/drawing/2014/main" id="{EB887F5A-FFD0-0501-76CD-86387B4DF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0" name="Line 27">
                  <a:extLst>
                    <a:ext uri="{FF2B5EF4-FFF2-40B4-BE49-F238E27FC236}">
                      <a16:creationId xmlns:a16="http://schemas.microsoft.com/office/drawing/2014/main" id="{595A12FF-E76A-2CD1-38E0-45CA0E7C1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1" name="Freeform 28">
                  <a:extLst>
                    <a:ext uri="{FF2B5EF4-FFF2-40B4-BE49-F238E27FC236}">
                      <a16:creationId xmlns:a16="http://schemas.microsoft.com/office/drawing/2014/main" id="{6BB6E77F-4BA9-B83A-DF83-EF703A672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32" name="Freeform 29">
                  <a:extLst>
                    <a:ext uri="{FF2B5EF4-FFF2-40B4-BE49-F238E27FC236}">
                      <a16:creationId xmlns:a16="http://schemas.microsoft.com/office/drawing/2014/main" id="{D986AF02-2ADE-0619-BE53-7EDA2E740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155" name="Group 30">
            <a:extLst>
              <a:ext uri="{FF2B5EF4-FFF2-40B4-BE49-F238E27FC236}">
                <a16:creationId xmlns:a16="http://schemas.microsoft.com/office/drawing/2014/main" id="{A632FBB6-8684-36E1-CC76-9A5B4EA576C0}"/>
              </a:ext>
            </a:extLst>
          </p:cNvPr>
          <p:cNvGrpSpPr>
            <a:grpSpLocks/>
          </p:cNvGrpSpPr>
          <p:nvPr/>
        </p:nvGrpSpPr>
        <p:grpSpPr bwMode="auto">
          <a:xfrm>
            <a:off x="5073650" y="2898775"/>
            <a:ext cx="1627188" cy="1468438"/>
            <a:chOff x="3705" y="1656"/>
            <a:chExt cx="1025" cy="925"/>
          </a:xfrm>
        </p:grpSpPr>
        <p:sp>
          <p:nvSpPr>
            <p:cNvPr id="6217" name="AutoShape 31">
              <a:extLst>
                <a:ext uri="{FF2B5EF4-FFF2-40B4-BE49-F238E27FC236}">
                  <a16:creationId xmlns:a16="http://schemas.microsoft.com/office/drawing/2014/main" id="{33D21564-7CCC-8DD5-2A37-34E44E4E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56"/>
              <a:ext cx="1025" cy="907"/>
            </a:xfrm>
            <a:prstGeom prst="hexagon">
              <a:avLst>
                <a:gd name="adj" fmla="val 28252"/>
                <a:gd name="vf" fmla="val 115470"/>
              </a:avLst>
            </a:prstGeom>
            <a:solidFill>
              <a:srgbClr val="01DC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de-DE">
                <a:solidFill>
                  <a:srgbClr val="CCCCFF"/>
                </a:solidFill>
              </a:endParaRPr>
            </a:p>
          </p:txBody>
        </p:sp>
        <p:grpSp>
          <p:nvGrpSpPr>
            <p:cNvPr id="6218" name="Group 32">
              <a:extLst>
                <a:ext uri="{FF2B5EF4-FFF2-40B4-BE49-F238E27FC236}">
                  <a16:creationId xmlns:a16="http://schemas.microsoft.com/office/drawing/2014/main" id="{F56F2C95-0D38-51BA-0F17-019CCA4C2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" y="1679"/>
              <a:ext cx="506" cy="902"/>
              <a:chOff x="3031" y="1150"/>
              <a:chExt cx="703" cy="1180"/>
            </a:xfrm>
          </p:grpSpPr>
          <p:pic>
            <p:nvPicPr>
              <p:cNvPr id="6219" name="Picture 33" descr="Tetra_Pflaume_Wolke">
                <a:extLst>
                  <a:ext uri="{FF2B5EF4-FFF2-40B4-BE49-F238E27FC236}">
                    <a16:creationId xmlns:a16="http://schemas.microsoft.com/office/drawing/2014/main" id="{93F32975-8FC7-6106-8538-E02C4FC382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150"/>
                <a:ext cx="70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20" name="Group 34">
                <a:extLst>
                  <a:ext uri="{FF2B5EF4-FFF2-40B4-BE49-F238E27FC236}">
                    <a16:creationId xmlns:a16="http://schemas.microsoft.com/office/drawing/2014/main" id="{E2861745-A19E-C08E-C9E6-94140BCB4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" y="1242"/>
                <a:ext cx="376" cy="1088"/>
                <a:chOff x="3272" y="2751"/>
                <a:chExt cx="490" cy="1088"/>
              </a:xfrm>
            </p:grpSpPr>
            <p:sp>
              <p:nvSpPr>
                <p:cNvPr id="6221" name="Freeform 35">
                  <a:extLst>
                    <a:ext uri="{FF2B5EF4-FFF2-40B4-BE49-F238E27FC236}">
                      <a16:creationId xmlns:a16="http://schemas.microsoft.com/office/drawing/2014/main" id="{2BD75AFD-2A45-5400-E27E-24E2B3F62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0" y="2979"/>
                  <a:ext cx="412" cy="762"/>
                </a:xfrm>
                <a:custGeom>
                  <a:avLst/>
                  <a:gdLst>
                    <a:gd name="T0" fmla="*/ 206 w 412"/>
                    <a:gd name="T1" fmla="*/ 762 h 762"/>
                    <a:gd name="T2" fmla="*/ 412 w 412"/>
                    <a:gd name="T3" fmla="*/ 650 h 762"/>
                    <a:gd name="T4" fmla="*/ 70 w 412"/>
                    <a:gd name="T5" fmla="*/ 460 h 762"/>
                    <a:gd name="T6" fmla="*/ 308 w 412"/>
                    <a:gd name="T7" fmla="*/ 330 h 762"/>
                    <a:gd name="T8" fmla="*/ 129 w 412"/>
                    <a:gd name="T9" fmla="*/ 233 h 762"/>
                    <a:gd name="T10" fmla="*/ 264 w 412"/>
                    <a:gd name="T11" fmla="*/ 161 h 762"/>
                    <a:gd name="T12" fmla="*/ 156 w 412"/>
                    <a:gd name="T13" fmla="*/ 101 h 762"/>
                    <a:gd name="T14" fmla="*/ 242 w 412"/>
                    <a:gd name="T15" fmla="*/ 53 h 762"/>
                    <a:gd name="T16" fmla="*/ 175 w 412"/>
                    <a:gd name="T17" fmla="*/ 16 h 762"/>
                    <a:gd name="T18" fmla="*/ 204 w 412"/>
                    <a:gd name="T19" fmla="*/ 0 h 762"/>
                    <a:gd name="T20" fmla="*/ 233 w 412"/>
                    <a:gd name="T21" fmla="*/ 16 h 762"/>
                    <a:gd name="T22" fmla="*/ 166 w 412"/>
                    <a:gd name="T23" fmla="*/ 53 h 762"/>
                    <a:gd name="T24" fmla="*/ 252 w 412"/>
                    <a:gd name="T25" fmla="*/ 101 h 762"/>
                    <a:gd name="T26" fmla="*/ 143 w 412"/>
                    <a:gd name="T27" fmla="*/ 161 h 762"/>
                    <a:gd name="T28" fmla="*/ 278 w 412"/>
                    <a:gd name="T29" fmla="*/ 234 h 762"/>
                    <a:gd name="T30" fmla="*/ 104 w 412"/>
                    <a:gd name="T31" fmla="*/ 330 h 762"/>
                    <a:gd name="T32" fmla="*/ 342 w 412"/>
                    <a:gd name="T33" fmla="*/ 461 h 762"/>
                    <a:gd name="T34" fmla="*/ 0 w 412"/>
                    <a:gd name="T35" fmla="*/ 649 h 762"/>
                    <a:gd name="T36" fmla="*/ 206 w 412"/>
                    <a:gd name="T37" fmla="*/ 762 h 7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2"/>
                    <a:gd name="T58" fmla="*/ 0 h 762"/>
                    <a:gd name="T59" fmla="*/ 412 w 412"/>
                    <a:gd name="T60" fmla="*/ 762 h 7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2" h="762">
                      <a:moveTo>
                        <a:pt x="206" y="762"/>
                      </a:moveTo>
                      <a:lnTo>
                        <a:pt x="412" y="650"/>
                      </a:lnTo>
                      <a:lnTo>
                        <a:pt x="70" y="460"/>
                      </a:lnTo>
                      <a:lnTo>
                        <a:pt x="308" y="330"/>
                      </a:lnTo>
                      <a:lnTo>
                        <a:pt x="129" y="233"/>
                      </a:lnTo>
                      <a:lnTo>
                        <a:pt x="264" y="161"/>
                      </a:lnTo>
                      <a:lnTo>
                        <a:pt x="156" y="101"/>
                      </a:lnTo>
                      <a:lnTo>
                        <a:pt x="242" y="53"/>
                      </a:lnTo>
                      <a:lnTo>
                        <a:pt x="175" y="16"/>
                      </a:lnTo>
                      <a:lnTo>
                        <a:pt x="204" y="0"/>
                      </a:lnTo>
                      <a:lnTo>
                        <a:pt x="233" y="16"/>
                      </a:lnTo>
                      <a:lnTo>
                        <a:pt x="166" y="53"/>
                      </a:lnTo>
                      <a:lnTo>
                        <a:pt x="252" y="101"/>
                      </a:lnTo>
                      <a:lnTo>
                        <a:pt x="143" y="161"/>
                      </a:lnTo>
                      <a:lnTo>
                        <a:pt x="278" y="234"/>
                      </a:lnTo>
                      <a:lnTo>
                        <a:pt x="104" y="330"/>
                      </a:lnTo>
                      <a:lnTo>
                        <a:pt x="342" y="461"/>
                      </a:lnTo>
                      <a:lnTo>
                        <a:pt x="0" y="649"/>
                      </a:lnTo>
                      <a:lnTo>
                        <a:pt x="206" y="76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2" name="Line 36">
                  <a:extLst>
                    <a:ext uri="{FF2B5EF4-FFF2-40B4-BE49-F238E27FC236}">
                      <a16:creationId xmlns:a16="http://schemas.microsoft.com/office/drawing/2014/main" id="{3B92A70A-02D3-7C8C-DF1F-647387CB4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4" y="2751"/>
                  <a:ext cx="0" cy="108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3" name="Freeform 37">
                  <a:extLst>
                    <a:ext uri="{FF2B5EF4-FFF2-40B4-BE49-F238E27FC236}">
                      <a16:creationId xmlns:a16="http://schemas.microsoft.com/office/drawing/2014/main" id="{36FB3DF4-05BA-6D49-69F6-134CA2E77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" y="2995"/>
                  <a:ext cx="341" cy="629"/>
                </a:xfrm>
                <a:custGeom>
                  <a:avLst/>
                  <a:gdLst>
                    <a:gd name="T0" fmla="*/ 170 w 341"/>
                    <a:gd name="T1" fmla="*/ 629 h 629"/>
                    <a:gd name="T2" fmla="*/ 0 w 341"/>
                    <a:gd name="T3" fmla="*/ 536 h 629"/>
                    <a:gd name="T4" fmla="*/ 289 w 341"/>
                    <a:gd name="T5" fmla="*/ 379 h 629"/>
                    <a:gd name="T6" fmla="*/ 81 w 341"/>
                    <a:gd name="T7" fmla="*/ 265 h 629"/>
                    <a:gd name="T8" fmla="*/ 237 w 341"/>
                    <a:gd name="T9" fmla="*/ 179 h 629"/>
                    <a:gd name="T10" fmla="*/ 116 w 341"/>
                    <a:gd name="T11" fmla="*/ 112 h 629"/>
                    <a:gd name="T12" fmla="*/ 211 w 341"/>
                    <a:gd name="T13" fmla="*/ 58 h 629"/>
                    <a:gd name="T14" fmla="*/ 138 w 341"/>
                    <a:gd name="T15" fmla="*/ 18 h 629"/>
                    <a:gd name="T16" fmla="*/ 170 w 341"/>
                    <a:gd name="T17" fmla="*/ 0 h 629"/>
                    <a:gd name="T18" fmla="*/ 202 w 341"/>
                    <a:gd name="T19" fmla="*/ 18 h 629"/>
                    <a:gd name="T20" fmla="*/ 129 w 341"/>
                    <a:gd name="T21" fmla="*/ 58 h 629"/>
                    <a:gd name="T22" fmla="*/ 227 w 341"/>
                    <a:gd name="T23" fmla="*/ 112 h 629"/>
                    <a:gd name="T24" fmla="*/ 103 w 341"/>
                    <a:gd name="T25" fmla="*/ 179 h 629"/>
                    <a:gd name="T26" fmla="*/ 259 w 341"/>
                    <a:gd name="T27" fmla="*/ 266 h 629"/>
                    <a:gd name="T28" fmla="*/ 51 w 341"/>
                    <a:gd name="T29" fmla="*/ 379 h 629"/>
                    <a:gd name="T30" fmla="*/ 341 w 341"/>
                    <a:gd name="T31" fmla="*/ 536 h 629"/>
                    <a:gd name="T32" fmla="*/ 170 w 341"/>
                    <a:gd name="T33" fmla="*/ 629 h 6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1"/>
                    <a:gd name="T52" fmla="*/ 0 h 629"/>
                    <a:gd name="T53" fmla="*/ 341 w 341"/>
                    <a:gd name="T54" fmla="*/ 629 h 6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1" h="629">
                      <a:moveTo>
                        <a:pt x="170" y="629"/>
                      </a:moveTo>
                      <a:lnTo>
                        <a:pt x="0" y="536"/>
                      </a:lnTo>
                      <a:lnTo>
                        <a:pt x="289" y="379"/>
                      </a:lnTo>
                      <a:lnTo>
                        <a:pt x="81" y="265"/>
                      </a:lnTo>
                      <a:lnTo>
                        <a:pt x="237" y="179"/>
                      </a:lnTo>
                      <a:lnTo>
                        <a:pt x="116" y="112"/>
                      </a:lnTo>
                      <a:lnTo>
                        <a:pt x="211" y="58"/>
                      </a:lnTo>
                      <a:lnTo>
                        <a:pt x="138" y="18"/>
                      </a:lnTo>
                      <a:lnTo>
                        <a:pt x="170" y="0"/>
                      </a:lnTo>
                      <a:lnTo>
                        <a:pt x="202" y="18"/>
                      </a:lnTo>
                      <a:lnTo>
                        <a:pt x="129" y="58"/>
                      </a:lnTo>
                      <a:lnTo>
                        <a:pt x="227" y="112"/>
                      </a:lnTo>
                      <a:lnTo>
                        <a:pt x="103" y="179"/>
                      </a:lnTo>
                      <a:lnTo>
                        <a:pt x="259" y="266"/>
                      </a:lnTo>
                      <a:lnTo>
                        <a:pt x="51" y="379"/>
                      </a:lnTo>
                      <a:lnTo>
                        <a:pt x="341" y="536"/>
                      </a:lnTo>
                      <a:lnTo>
                        <a:pt x="170" y="62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24" name="Freeform 38">
                  <a:extLst>
                    <a:ext uri="{FF2B5EF4-FFF2-40B4-BE49-F238E27FC236}">
                      <a16:creationId xmlns:a16="http://schemas.microsoft.com/office/drawing/2014/main" id="{FF31A175-6754-B557-5519-C99305D26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884"/>
                  <a:ext cx="490" cy="955"/>
                </a:xfrm>
                <a:custGeom>
                  <a:avLst/>
                  <a:gdLst>
                    <a:gd name="T0" fmla="*/ 0 w 1306"/>
                    <a:gd name="T1" fmla="*/ 0 h 2548"/>
                    <a:gd name="T2" fmla="*/ 0 w 1306"/>
                    <a:gd name="T3" fmla="*/ 0 h 2548"/>
                    <a:gd name="T4" fmla="*/ 0 w 1306"/>
                    <a:gd name="T5" fmla="*/ 0 h 2548"/>
                    <a:gd name="T6" fmla="*/ 0 w 1306"/>
                    <a:gd name="T7" fmla="*/ 0 h 2548"/>
                    <a:gd name="T8" fmla="*/ 0 w 1306"/>
                    <a:gd name="T9" fmla="*/ 0 h 2548"/>
                    <a:gd name="T10" fmla="*/ 0 w 1306"/>
                    <a:gd name="T11" fmla="*/ 0 h 2548"/>
                    <a:gd name="T12" fmla="*/ 0 w 1306"/>
                    <a:gd name="T13" fmla="*/ 0 h 2548"/>
                    <a:gd name="T14" fmla="*/ 0 w 1306"/>
                    <a:gd name="T15" fmla="*/ 0 h 2548"/>
                    <a:gd name="T16" fmla="*/ 0 w 1306"/>
                    <a:gd name="T17" fmla="*/ 0 h 2548"/>
                    <a:gd name="T18" fmla="*/ 0 w 1306"/>
                    <a:gd name="T19" fmla="*/ 0 h 2548"/>
                    <a:gd name="T20" fmla="*/ 0 w 1306"/>
                    <a:gd name="T21" fmla="*/ 0 h 2548"/>
                    <a:gd name="T22" fmla="*/ 0 w 1306"/>
                    <a:gd name="T23" fmla="*/ 0 h 2548"/>
                    <a:gd name="T24" fmla="*/ 0 w 1306"/>
                    <a:gd name="T25" fmla="*/ 0 h 2548"/>
                    <a:gd name="T26" fmla="*/ 0 w 1306"/>
                    <a:gd name="T27" fmla="*/ 0 h 2548"/>
                    <a:gd name="T28" fmla="*/ 0 w 1306"/>
                    <a:gd name="T29" fmla="*/ 0 h 2548"/>
                    <a:gd name="T30" fmla="*/ 0 w 1306"/>
                    <a:gd name="T31" fmla="*/ 0 h 25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06"/>
                    <a:gd name="T49" fmla="*/ 0 h 2548"/>
                    <a:gd name="T50" fmla="*/ 1306 w 1306"/>
                    <a:gd name="T51" fmla="*/ 2548 h 25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06" h="2548">
                      <a:moveTo>
                        <a:pt x="0" y="2227"/>
                      </a:moveTo>
                      <a:cubicBezTo>
                        <a:pt x="264" y="1603"/>
                        <a:pt x="451" y="953"/>
                        <a:pt x="559" y="288"/>
                      </a:cubicBezTo>
                      <a:lnTo>
                        <a:pt x="588" y="286"/>
                      </a:lnTo>
                      <a:cubicBezTo>
                        <a:pt x="596" y="191"/>
                        <a:pt x="602" y="96"/>
                        <a:pt x="607" y="1"/>
                      </a:cubicBezTo>
                      <a:cubicBezTo>
                        <a:pt x="631" y="1"/>
                        <a:pt x="655" y="1"/>
                        <a:pt x="678" y="0"/>
                      </a:cubicBezTo>
                      <a:cubicBezTo>
                        <a:pt x="680" y="93"/>
                        <a:pt x="685" y="187"/>
                        <a:pt x="693" y="280"/>
                      </a:cubicBezTo>
                      <a:cubicBezTo>
                        <a:pt x="703" y="282"/>
                        <a:pt x="713" y="285"/>
                        <a:pt x="724" y="287"/>
                      </a:cubicBezTo>
                      <a:cubicBezTo>
                        <a:pt x="827" y="955"/>
                        <a:pt x="1022" y="1607"/>
                        <a:pt x="1306" y="2227"/>
                      </a:cubicBezTo>
                      <a:lnTo>
                        <a:pt x="1198" y="1987"/>
                      </a:lnTo>
                      <a:lnTo>
                        <a:pt x="649" y="2286"/>
                      </a:lnTo>
                      <a:lnTo>
                        <a:pt x="645" y="2548"/>
                      </a:lnTo>
                      <a:lnTo>
                        <a:pt x="649" y="2286"/>
                      </a:lnTo>
                      <a:lnTo>
                        <a:pt x="100" y="1984"/>
                      </a:lnTo>
                      <a:lnTo>
                        <a:pt x="0" y="22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6156" name="Picture 41">
            <a:extLst>
              <a:ext uri="{FF2B5EF4-FFF2-40B4-BE49-F238E27FC236}">
                <a16:creationId xmlns:a16="http://schemas.microsoft.com/office/drawing/2014/main" id="{05A72F2F-8492-C984-E656-810C5FBC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366838"/>
            <a:ext cx="885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3">
            <a:extLst>
              <a:ext uri="{FF2B5EF4-FFF2-40B4-BE49-F238E27FC236}">
                <a16:creationId xmlns:a16="http://schemas.microsoft.com/office/drawing/2014/main" id="{107C5FD0-673E-7E21-9F11-62D449D0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660650"/>
            <a:ext cx="885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44">
            <a:extLst>
              <a:ext uri="{FF2B5EF4-FFF2-40B4-BE49-F238E27FC236}">
                <a16:creationId xmlns:a16="http://schemas.microsoft.com/office/drawing/2014/main" id="{DFE3E612-46EF-8B03-C3A6-D08265C37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8425" y="1989138"/>
            <a:ext cx="844550" cy="4762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159" name="Line 45">
            <a:extLst>
              <a:ext uri="{FF2B5EF4-FFF2-40B4-BE49-F238E27FC236}">
                <a16:creationId xmlns:a16="http://schemas.microsoft.com/office/drawing/2014/main" id="{D10DBFE6-819E-CD93-3E5C-E9B039BAB0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4800" y="5554663"/>
            <a:ext cx="635000" cy="0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160" name="Rectangle 46">
            <a:extLst>
              <a:ext uri="{FF2B5EF4-FFF2-40B4-BE49-F238E27FC236}">
                <a16:creationId xmlns:a16="http://schemas.microsoft.com/office/drawing/2014/main" id="{78222362-4F77-4EF9-09A5-DDC4255D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4046538"/>
            <a:ext cx="1452562" cy="7889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161" name="Text Box 47">
            <a:extLst>
              <a:ext uri="{FF2B5EF4-FFF2-40B4-BE49-F238E27FC236}">
                <a16:creationId xmlns:a16="http://schemas.microsoft.com/office/drawing/2014/main" id="{AF62399A-4304-382B-51A5-A97C2C2A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5438775"/>
            <a:ext cx="11763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PLC / RTU</a:t>
            </a:r>
          </a:p>
        </p:txBody>
      </p:sp>
      <p:sp>
        <p:nvSpPr>
          <p:cNvPr id="6162" name="Text Box 48">
            <a:extLst>
              <a:ext uri="{FF2B5EF4-FFF2-40B4-BE49-F238E27FC236}">
                <a16:creationId xmlns:a16="http://schemas.microsoft.com/office/drawing/2014/main" id="{635C9682-819E-CAB3-8DB0-90239287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168775"/>
            <a:ext cx="12017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Command and Control Line Device</a:t>
            </a:r>
          </a:p>
        </p:txBody>
      </p:sp>
      <p:sp>
        <p:nvSpPr>
          <p:cNvPr id="6163" name="Line 49">
            <a:extLst>
              <a:ext uri="{FF2B5EF4-FFF2-40B4-BE49-F238E27FC236}">
                <a16:creationId xmlns:a16="http://schemas.microsoft.com/office/drawing/2014/main" id="{2353C1BE-C61C-5FE4-B858-EA20CB86E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2913" y="3551238"/>
            <a:ext cx="1587" cy="468312"/>
          </a:xfrm>
          <a:prstGeom prst="line">
            <a:avLst/>
          </a:prstGeom>
          <a:noFill/>
          <a:ln w="28575">
            <a:solidFill>
              <a:srgbClr val="54AC5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id="{70C94EB7-003B-FE62-F7C5-DE4283CD092C}"/>
              </a:ext>
            </a:extLst>
          </p:cNvPr>
          <p:cNvGrpSpPr>
            <a:grpSpLocks/>
          </p:cNvGrpSpPr>
          <p:nvPr/>
        </p:nvGrpSpPr>
        <p:grpSpPr bwMode="auto">
          <a:xfrm rot="1055622" flipH="1">
            <a:off x="5476875" y="2197100"/>
            <a:ext cx="331788" cy="533400"/>
            <a:chOff x="2112" y="1824"/>
            <a:chExt cx="240" cy="384"/>
          </a:xfrm>
        </p:grpSpPr>
        <p:sp>
          <p:nvSpPr>
            <p:cNvPr id="6214" name="Line 51">
              <a:extLst>
                <a:ext uri="{FF2B5EF4-FFF2-40B4-BE49-F238E27FC236}">
                  <a16:creationId xmlns:a16="http://schemas.microsoft.com/office/drawing/2014/main" id="{225DD4CD-FD95-339A-D534-36A11685B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66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5" name="Line 52">
              <a:extLst>
                <a:ext uri="{FF2B5EF4-FFF2-40B4-BE49-F238E27FC236}">
                  <a16:creationId xmlns:a16="http://schemas.microsoft.com/office/drawing/2014/main" id="{EBC48390-81F9-3FEA-E8C1-56B2D85E8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6" name="Line 53">
              <a:extLst>
                <a:ext uri="{FF2B5EF4-FFF2-40B4-BE49-F238E27FC236}">
                  <a16:creationId xmlns:a16="http://schemas.microsoft.com/office/drawing/2014/main" id="{3F55E605-976D-BEB1-BB59-B695986B6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E2A667D4-39F3-C960-BF23-90B498F02807}"/>
              </a:ext>
            </a:extLst>
          </p:cNvPr>
          <p:cNvGrpSpPr>
            <a:grpSpLocks/>
          </p:cNvGrpSpPr>
          <p:nvPr/>
        </p:nvGrpSpPr>
        <p:grpSpPr bwMode="auto">
          <a:xfrm rot="2898832" flipH="1">
            <a:off x="6815931" y="3020219"/>
            <a:ext cx="331788" cy="533400"/>
            <a:chOff x="2112" y="1824"/>
            <a:chExt cx="240" cy="384"/>
          </a:xfrm>
        </p:grpSpPr>
        <p:sp>
          <p:nvSpPr>
            <p:cNvPr id="6211" name="Line 55">
              <a:extLst>
                <a:ext uri="{FF2B5EF4-FFF2-40B4-BE49-F238E27FC236}">
                  <a16:creationId xmlns:a16="http://schemas.microsoft.com/office/drawing/2014/main" id="{924EC63F-E118-AB09-5BA2-9A4834C1B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1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2" name="Line 56">
              <a:extLst>
                <a:ext uri="{FF2B5EF4-FFF2-40B4-BE49-F238E27FC236}">
                  <a16:creationId xmlns:a16="http://schemas.microsoft.com/office/drawing/2014/main" id="{7DFADE03-5021-2302-77AF-76BF2DC51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3" name="Line 57">
              <a:extLst>
                <a:ext uri="{FF2B5EF4-FFF2-40B4-BE49-F238E27FC236}">
                  <a16:creationId xmlns:a16="http://schemas.microsoft.com/office/drawing/2014/main" id="{7B813D92-5005-7A0A-C9A7-066A1EA79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823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46B1451A-3374-DCA3-0AF5-42E8DD78DE4B}"/>
              </a:ext>
            </a:extLst>
          </p:cNvPr>
          <p:cNvGrpSpPr>
            <a:grpSpLocks/>
          </p:cNvGrpSpPr>
          <p:nvPr/>
        </p:nvGrpSpPr>
        <p:grpSpPr bwMode="auto">
          <a:xfrm rot="5941982" flipH="1">
            <a:off x="5477669" y="4664869"/>
            <a:ext cx="331788" cy="533400"/>
            <a:chOff x="2112" y="1824"/>
            <a:chExt cx="240" cy="384"/>
          </a:xfrm>
        </p:grpSpPr>
        <p:sp>
          <p:nvSpPr>
            <p:cNvPr id="6208" name="Line 59">
              <a:extLst>
                <a:ext uri="{FF2B5EF4-FFF2-40B4-BE49-F238E27FC236}">
                  <a16:creationId xmlns:a16="http://schemas.microsoft.com/office/drawing/2014/main" id="{EE17159C-D487-E76B-A227-5B8326D1C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970"/>
              <a:ext cx="193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9" name="Line 60">
              <a:extLst>
                <a:ext uri="{FF2B5EF4-FFF2-40B4-BE49-F238E27FC236}">
                  <a16:creationId xmlns:a16="http://schemas.microsoft.com/office/drawing/2014/main" id="{CEC7BC1F-7FEE-16F0-FCAE-F56C72289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68"/>
              <a:ext cx="144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10" name="Line 61">
              <a:extLst>
                <a:ext uri="{FF2B5EF4-FFF2-40B4-BE49-F238E27FC236}">
                  <a16:creationId xmlns:a16="http://schemas.microsoft.com/office/drawing/2014/main" id="{D919B0CD-DE0B-4B1A-F339-F2C3736A3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827"/>
              <a:ext cx="192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67" name="Text Box 65">
            <a:extLst>
              <a:ext uri="{FF2B5EF4-FFF2-40B4-BE49-F238E27FC236}">
                <a16:creationId xmlns:a16="http://schemas.microsoft.com/office/drawing/2014/main" id="{98C4079E-F73E-8BEC-6AB4-9389F584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1495425"/>
            <a:ext cx="1236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6168" name="Text Box 66">
            <a:extLst>
              <a:ext uri="{FF2B5EF4-FFF2-40B4-BE49-F238E27FC236}">
                <a16:creationId xmlns:a16="http://schemas.microsoft.com/office/drawing/2014/main" id="{87E2410D-88AF-EB09-9BD2-2BB3A3B0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5" y="3529013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6169" name="Text Box 67">
            <a:extLst>
              <a:ext uri="{FF2B5EF4-FFF2-40B4-BE49-F238E27FC236}">
                <a16:creationId xmlns:a16="http://schemas.microsoft.com/office/drawing/2014/main" id="{1400BFDD-A2B2-454D-28B4-B28F7842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822950"/>
            <a:ext cx="1236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TMO-100</a:t>
            </a:r>
          </a:p>
        </p:txBody>
      </p:sp>
      <p:sp>
        <p:nvSpPr>
          <p:cNvPr id="6170" name="Text Box 77">
            <a:extLst>
              <a:ext uri="{FF2B5EF4-FFF2-40B4-BE49-F238E27FC236}">
                <a16:creationId xmlns:a16="http://schemas.microsoft.com/office/drawing/2014/main" id="{32859ADA-5403-99F9-ECFF-056A8BB0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2290763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6171" name="Text Box 77">
            <a:extLst>
              <a:ext uri="{FF2B5EF4-FFF2-40B4-BE49-F238E27FC236}">
                <a16:creationId xmlns:a16="http://schemas.microsoft.com/office/drawing/2014/main" id="{2BC960B3-BC40-3985-FD7D-91B210EF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3017838"/>
            <a:ext cx="1236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sp>
        <p:nvSpPr>
          <p:cNvPr id="6172" name="Text Box 77">
            <a:extLst>
              <a:ext uri="{FF2B5EF4-FFF2-40B4-BE49-F238E27FC236}">
                <a16:creationId xmlns:a16="http://schemas.microsoft.com/office/drawing/2014/main" id="{47072ECE-ADC6-734E-E2FF-C8095373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637088"/>
            <a:ext cx="1236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PD</a:t>
            </a:r>
          </a:p>
        </p:txBody>
      </p:sp>
      <p:pic>
        <p:nvPicPr>
          <p:cNvPr id="6173" name="Picture 73">
            <a:extLst>
              <a:ext uri="{FF2B5EF4-FFF2-40B4-BE49-F238E27FC236}">
                <a16:creationId xmlns:a16="http://schemas.microsoft.com/office/drawing/2014/main" id="{8D8587BD-17E7-44D3-A018-47D9F95D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93688"/>
            <a:ext cx="16097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4" name="Text Box 74">
            <a:extLst>
              <a:ext uri="{FF2B5EF4-FFF2-40B4-BE49-F238E27FC236}">
                <a16:creationId xmlns:a16="http://schemas.microsoft.com/office/drawing/2014/main" id="{5F55E826-939A-9A45-DF0D-D9C3C5C1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52600"/>
            <a:ext cx="973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I/O</a:t>
            </a:r>
          </a:p>
        </p:txBody>
      </p:sp>
      <p:sp>
        <p:nvSpPr>
          <p:cNvPr id="6175" name="Text Box 75">
            <a:extLst>
              <a:ext uri="{FF2B5EF4-FFF2-40B4-BE49-F238E27FC236}">
                <a16:creationId xmlns:a16="http://schemas.microsoft.com/office/drawing/2014/main" id="{4B3FA661-0CD3-9C4F-B363-76E432DA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044700"/>
            <a:ext cx="973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… or Serial Interface</a:t>
            </a:r>
          </a:p>
        </p:txBody>
      </p:sp>
      <p:sp>
        <p:nvSpPr>
          <p:cNvPr id="6176" name="Text Box 76">
            <a:extLst>
              <a:ext uri="{FF2B5EF4-FFF2-40B4-BE49-F238E27FC236}">
                <a16:creationId xmlns:a16="http://schemas.microsoft.com/office/drawing/2014/main" id="{FBFBFA4E-AD25-7048-AF78-6F67ABFB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5140325"/>
            <a:ext cx="973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Serial Interface</a:t>
            </a:r>
          </a:p>
        </p:txBody>
      </p:sp>
      <p:pic>
        <p:nvPicPr>
          <p:cNvPr id="107597" name="Picture 77" descr="TMO-100_Neu_TRM_ohne Micro">
            <a:extLst>
              <a:ext uri="{FF2B5EF4-FFF2-40B4-BE49-F238E27FC236}">
                <a16:creationId xmlns:a16="http://schemas.microsoft.com/office/drawing/2014/main" id="{4FC32A76-D17C-FB1B-0585-57B87709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0225" y="4916488"/>
            <a:ext cx="996950" cy="8747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07599" name="Text Box 79">
            <a:extLst>
              <a:ext uri="{FF2B5EF4-FFF2-40B4-BE49-F238E27FC236}">
                <a16:creationId xmlns:a16="http://schemas.microsoft.com/office/drawing/2014/main" id="{E3BE2A36-C659-71E6-5F73-6173D727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984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2000" b="1">
                <a:solidFill>
                  <a:schemeClr val="tx2"/>
                </a:solidFill>
              </a:rPr>
              <a:t>Packet Data</a:t>
            </a:r>
          </a:p>
        </p:txBody>
      </p:sp>
      <p:sp>
        <p:nvSpPr>
          <p:cNvPr id="6179" name="Rectangle 4">
            <a:extLst>
              <a:ext uri="{FF2B5EF4-FFF2-40B4-BE49-F238E27FC236}">
                <a16:creationId xmlns:a16="http://schemas.microsoft.com/office/drawing/2014/main" id="{AB4CE782-F6A5-5291-5D34-04FFD645D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5187950"/>
            <a:ext cx="1058862" cy="9604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graphicFrame>
        <p:nvGraphicFramePr>
          <p:cNvPr id="6146" name="Object 7">
            <a:extLst>
              <a:ext uri="{FF2B5EF4-FFF2-40B4-BE49-F238E27FC236}">
                <a16:creationId xmlns:a16="http://schemas.microsoft.com/office/drawing/2014/main" id="{C2EE1312-0674-9C4C-F728-72030AC0000B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98813" y="5262563"/>
          <a:ext cx="4429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1409700" imgH="1854200" progId="Visio.Drawing.11">
                  <p:embed/>
                </p:oleObj>
              </mc:Choice>
              <mc:Fallback>
                <p:oleObj name="Visio" r:id="rId7" imgW="1409700" imgH="18542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5262563"/>
                        <a:ext cx="4429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0" name="Text Box 42">
            <a:extLst>
              <a:ext uri="{FF2B5EF4-FFF2-40B4-BE49-F238E27FC236}">
                <a16:creationId xmlns:a16="http://schemas.microsoft.com/office/drawing/2014/main" id="{5529ED0F-8F7E-AAD8-D03C-786D24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5962650"/>
            <a:ext cx="715962" cy="1254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TETRA Switch</a:t>
            </a:r>
          </a:p>
        </p:txBody>
      </p:sp>
      <p:sp>
        <p:nvSpPr>
          <p:cNvPr id="6181" name="Text Box 62">
            <a:extLst>
              <a:ext uri="{FF2B5EF4-FFF2-40B4-BE49-F238E27FC236}">
                <a16:creationId xmlns:a16="http://schemas.microsoft.com/office/drawing/2014/main" id="{544C4699-E059-E255-AF7A-8C88B54F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56225"/>
            <a:ext cx="7159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TGW-100</a:t>
            </a:r>
            <a:br>
              <a:rPr lang="en-US" altLang="de-DE" sz="1200" b="1"/>
            </a:br>
            <a:r>
              <a:rPr lang="en-US" altLang="de-DE" sz="1200" b="1"/>
              <a:t>SDS Gateway</a:t>
            </a:r>
          </a:p>
        </p:txBody>
      </p:sp>
      <p:sp>
        <p:nvSpPr>
          <p:cNvPr id="6182" name="Text Box 64">
            <a:extLst>
              <a:ext uri="{FF2B5EF4-FFF2-40B4-BE49-F238E27FC236}">
                <a16:creationId xmlns:a16="http://schemas.microsoft.com/office/drawing/2014/main" id="{0DECFD9B-692C-580D-837A-94DD10F5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5689600"/>
            <a:ext cx="7842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IP Commu-nication</a:t>
            </a:r>
          </a:p>
        </p:txBody>
      </p:sp>
      <p:pic>
        <p:nvPicPr>
          <p:cNvPr id="6183" name="Picture 72" descr="TGW-100R">
            <a:extLst>
              <a:ext uri="{FF2B5EF4-FFF2-40B4-BE49-F238E27FC236}">
                <a16:creationId xmlns:a16="http://schemas.microsoft.com/office/drawing/2014/main" id="{AA9EB093-DB80-674B-C149-636B6089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551363"/>
            <a:ext cx="231616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84" name="Gruppierung 4">
            <a:extLst>
              <a:ext uri="{FF2B5EF4-FFF2-40B4-BE49-F238E27FC236}">
                <a16:creationId xmlns:a16="http://schemas.microsoft.com/office/drawing/2014/main" id="{10A7DE2E-925E-4C28-62C7-7142E5949421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3424238"/>
            <a:ext cx="3892550" cy="495300"/>
            <a:chOff x="294640" y="4161232"/>
            <a:chExt cx="4414581" cy="540074"/>
          </a:xfrm>
        </p:grpSpPr>
        <p:sp>
          <p:nvSpPr>
            <p:cNvPr id="6200" name="Rectangle 3">
              <a:extLst>
                <a:ext uri="{FF2B5EF4-FFF2-40B4-BE49-F238E27FC236}">
                  <a16:creationId xmlns:a16="http://schemas.microsoft.com/office/drawing/2014/main" id="{1C547F00-CBD2-7BF8-4BF4-AF80D4780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971" y="4161232"/>
              <a:ext cx="840787" cy="53661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201" name="Text Box 47">
              <a:extLst>
                <a:ext uri="{FF2B5EF4-FFF2-40B4-BE49-F238E27FC236}">
                  <a16:creationId xmlns:a16="http://schemas.microsoft.com/office/drawing/2014/main" id="{F1852BFC-D9FE-B738-17B3-622B6D99B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789" y="4254706"/>
              <a:ext cx="680551" cy="12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200" b="1"/>
                <a:t>PLC / PRTU</a:t>
              </a:r>
            </a:p>
          </p:txBody>
        </p:sp>
        <p:sp>
          <p:nvSpPr>
            <p:cNvPr id="6202" name="Rectangle 3">
              <a:extLst>
                <a:ext uri="{FF2B5EF4-FFF2-40B4-BE49-F238E27FC236}">
                  <a16:creationId xmlns:a16="http://schemas.microsoft.com/office/drawing/2014/main" id="{77509C0C-0F5B-9DE0-CA08-AC38C73E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709" y="4164694"/>
              <a:ext cx="840786" cy="53661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203" name="Text Box 47">
              <a:extLst>
                <a:ext uri="{FF2B5EF4-FFF2-40B4-BE49-F238E27FC236}">
                  <a16:creationId xmlns:a16="http://schemas.microsoft.com/office/drawing/2014/main" id="{9BE3AA26-7811-86D7-8044-755931CB0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726" y="4268554"/>
              <a:ext cx="682352" cy="12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200" b="1"/>
                <a:t>PLC / PRTU</a:t>
              </a:r>
            </a:p>
          </p:txBody>
        </p:sp>
        <p:sp>
          <p:nvSpPr>
            <p:cNvPr id="6204" name="Rectangle 3">
              <a:extLst>
                <a:ext uri="{FF2B5EF4-FFF2-40B4-BE49-F238E27FC236}">
                  <a16:creationId xmlns:a16="http://schemas.microsoft.com/office/drawing/2014/main" id="{1CF6DA62-514A-DDE1-03A1-677B20C95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40" y="4162962"/>
              <a:ext cx="840787" cy="53661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205" name="Text Box 47">
              <a:extLst>
                <a:ext uri="{FF2B5EF4-FFF2-40B4-BE49-F238E27FC236}">
                  <a16:creationId xmlns:a16="http://schemas.microsoft.com/office/drawing/2014/main" id="{AC421E33-CC60-A12C-C3EE-C79DECA00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59" y="4266823"/>
              <a:ext cx="682351" cy="12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200" b="1"/>
                <a:t>PLC / PRTU</a:t>
              </a:r>
            </a:p>
          </p:txBody>
        </p:sp>
        <p:sp>
          <p:nvSpPr>
            <p:cNvPr id="6206" name="Rectangle 3">
              <a:extLst>
                <a:ext uri="{FF2B5EF4-FFF2-40B4-BE49-F238E27FC236}">
                  <a16:creationId xmlns:a16="http://schemas.microsoft.com/office/drawing/2014/main" id="{465CAEFA-0BA4-C5B2-A811-8E3401572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435" y="4164694"/>
              <a:ext cx="840786" cy="53661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207" name="Text Box 47">
              <a:extLst>
                <a:ext uri="{FF2B5EF4-FFF2-40B4-BE49-F238E27FC236}">
                  <a16:creationId xmlns:a16="http://schemas.microsoft.com/office/drawing/2014/main" id="{FCC02CF7-BB94-B79E-1A9D-A5DE01183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452" y="4268554"/>
              <a:ext cx="682352" cy="12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de-DE" sz="1200" b="1"/>
                <a:t>PLC / PRTU</a:t>
              </a:r>
            </a:p>
          </p:txBody>
        </p:sp>
      </p:grpSp>
      <p:sp>
        <p:nvSpPr>
          <p:cNvPr id="6185" name="Line 4">
            <a:extLst>
              <a:ext uri="{FF2B5EF4-FFF2-40B4-BE49-F238E27FC236}">
                <a16:creationId xmlns:a16="http://schemas.microsoft.com/office/drawing/2014/main" id="{04410259-6C08-9321-0695-3AAC4BAFD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3" y="3016250"/>
            <a:ext cx="3308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186" name="Gerade Verbindung mit Pfeil 103">
            <a:extLst>
              <a:ext uri="{FF2B5EF4-FFF2-40B4-BE49-F238E27FC236}">
                <a16:creationId xmlns:a16="http://schemas.microsoft.com/office/drawing/2014/main" id="{AB489788-82A1-75D0-32B9-3868390B20EF}"/>
              </a:ext>
            </a:extLst>
          </p:cNvPr>
          <p:cNvCxnSpPr>
            <a:cxnSpLocks noChangeShapeType="1"/>
            <a:stCxn id="6185" idx="0"/>
          </p:cNvCxnSpPr>
          <p:nvPr/>
        </p:nvCxnSpPr>
        <p:spPr bwMode="auto">
          <a:xfrm flipH="1">
            <a:off x="365125" y="3016250"/>
            <a:ext cx="1588" cy="3952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7" name="Gerade Verbindung mit Pfeil 104">
            <a:extLst>
              <a:ext uri="{FF2B5EF4-FFF2-40B4-BE49-F238E27FC236}">
                <a16:creationId xmlns:a16="http://schemas.microsoft.com/office/drawing/2014/main" id="{1675144E-E69A-980D-4598-FA9332B0B6A0}"/>
              </a:ext>
            </a:extLst>
          </p:cNvPr>
          <p:cNvCxnSpPr>
            <a:cxnSpLocks noChangeShapeType="1"/>
            <a:stCxn id="6185" idx="1"/>
          </p:cNvCxnSpPr>
          <p:nvPr/>
        </p:nvCxnSpPr>
        <p:spPr bwMode="auto">
          <a:xfrm>
            <a:off x="3675063" y="3016250"/>
            <a:ext cx="3175" cy="396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8" name="Line 4">
            <a:extLst>
              <a:ext uri="{FF2B5EF4-FFF2-40B4-BE49-F238E27FC236}">
                <a16:creationId xmlns:a16="http://schemas.microsoft.com/office/drawing/2014/main" id="{8D663244-F8AD-DCFA-8FD0-28B799AB5C0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1862138" y="2801937"/>
            <a:ext cx="4254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189" name="Gerade Verbindung mit Pfeil 106">
            <a:extLst>
              <a:ext uri="{FF2B5EF4-FFF2-40B4-BE49-F238E27FC236}">
                <a16:creationId xmlns:a16="http://schemas.microsoft.com/office/drawing/2014/main" id="{1BAAA9E0-CD3D-0FD6-B661-BF33CA88C1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85900" y="3025775"/>
            <a:ext cx="1588" cy="398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0" name="Gerade Verbindung mit Pfeil 107">
            <a:extLst>
              <a:ext uri="{FF2B5EF4-FFF2-40B4-BE49-F238E27FC236}">
                <a16:creationId xmlns:a16="http://schemas.microsoft.com/office/drawing/2014/main" id="{EA8AD6F0-2654-CA9A-C382-5712D07876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9688" y="3016250"/>
            <a:ext cx="0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1" name="Gewinkelte Verbindung 108">
            <a:extLst>
              <a:ext uri="{FF2B5EF4-FFF2-40B4-BE49-F238E27FC236}">
                <a16:creationId xmlns:a16="http://schemas.microsoft.com/office/drawing/2014/main" id="{EE2327F4-EF03-2A2A-0BDB-52217AF83D3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46075" y="3952875"/>
            <a:ext cx="623888" cy="5540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2" name="Gewinkelte Verbindung 109">
            <a:extLst>
              <a:ext uri="{FF2B5EF4-FFF2-40B4-BE49-F238E27FC236}">
                <a16:creationId xmlns:a16="http://schemas.microsoft.com/office/drawing/2014/main" id="{054DDC12-C9EC-910D-E1C6-8EB66CF2BCE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47082" y="3971131"/>
            <a:ext cx="623888" cy="5238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3" name="Gewinkelte Verbindung 111">
            <a:extLst>
              <a:ext uri="{FF2B5EF4-FFF2-40B4-BE49-F238E27FC236}">
                <a16:creationId xmlns:a16="http://schemas.microsoft.com/office/drawing/2014/main" id="{FC51A9D5-8DF4-13CD-7E6C-420DA02909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49513" y="4237038"/>
            <a:ext cx="1198562" cy="4127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4" name="Line 4">
            <a:extLst>
              <a:ext uri="{FF2B5EF4-FFF2-40B4-BE49-F238E27FC236}">
                <a16:creationId xmlns:a16="http://schemas.microsoft.com/office/drawing/2014/main" id="{D7B0A350-DC25-3DB2-79B0-8864995A7B9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02819" y="4080669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6195" name="Gerade Verbindung mit Pfeil 115">
            <a:extLst>
              <a:ext uri="{FF2B5EF4-FFF2-40B4-BE49-F238E27FC236}">
                <a16:creationId xmlns:a16="http://schemas.microsoft.com/office/drawing/2014/main" id="{255103CD-325D-8119-8BB2-FAF597158B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93838" y="3919538"/>
            <a:ext cx="1587" cy="6111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6" name="Gewinkelte Verbindung 18">
            <a:extLst>
              <a:ext uri="{FF2B5EF4-FFF2-40B4-BE49-F238E27FC236}">
                <a16:creationId xmlns:a16="http://schemas.microsoft.com/office/drawing/2014/main" id="{6CC9D30D-7932-3B4C-5C58-D337D609F63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815307" y="4782343"/>
            <a:ext cx="361950" cy="1433513"/>
          </a:xfrm>
          <a:prstGeom prst="bentConnector2">
            <a:avLst/>
          </a:prstGeom>
          <a:noFill/>
          <a:ln w="12700">
            <a:solidFill>
              <a:srgbClr val="FD2717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7" name="Gerade Verbindung mit Pfeil 25">
            <a:extLst>
              <a:ext uri="{FF2B5EF4-FFF2-40B4-BE49-F238E27FC236}">
                <a16:creationId xmlns:a16="http://schemas.microsoft.com/office/drawing/2014/main" id="{C60E1303-C82F-D2FC-EAB4-C7DFBC59F1E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5200" y="4673600"/>
            <a:ext cx="466725" cy="415925"/>
          </a:xfrm>
          <a:prstGeom prst="straightConnector1">
            <a:avLst/>
          </a:prstGeom>
          <a:noFill/>
          <a:ln w="12700">
            <a:solidFill>
              <a:srgbClr val="FD2717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8" name="Rectangle 4">
            <a:extLst>
              <a:ext uri="{FF2B5EF4-FFF2-40B4-BE49-F238E27FC236}">
                <a16:creationId xmlns:a16="http://schemas.microsoft.com/office/drawing/2014/main" id="{24A171BA-5097-5901-6C57-AE129425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141413"/>
            <a:ext cx="1909763" cy="14509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graphicFrame>
        <p:nvGraphicFramePr>
          <p:cNvPr id="6147" name="Object 52">
            <a:extLst>
              <a:ext uri="{FF2B5EF4-FFF2-40B4-BE49-F238E27FC236}">
                <a16:creationId xmlns:a16="http://schemas.microsoft.com/office/drawing/2014/main" id="{700380EC-83DF-E97F-8A0F-F58399FE39B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06500" y="1270000"/>
          <a:ext cx="5222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774700" imgH="1816100" progId="Visio.Drawing.11">
                  <p:embed/>
                </p:oleObj>
              </mc:Choice>
              <mc:Fallback>
                <p:oleObj name="Visio" r:id="rId10" imgW="774700" imgH="1816100" progId="Visio.Drawing.11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270000"/>
                        <a:ext cx="5222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>
            <a:extLst>
              <a:ext uri="{FF2B5EF4-FFF2-40B4-BE49-F238E27FC236}">
                <a16:creationId xmlns:a16="http://schemas.microsoft.com/office/drawing/2014/main" id="{F31C98A5-8B6D-BEBE-9624-ACD81A850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9988" y="1803400"/>
          <a:ext cx="4714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1193800" imgH="1219200" progId="Visio.Drawing.11">
                  <p:embed/>
                </p:oleObj>
              </mc:Choice>
              <mc:Fallback>
                <p:oleObj name="Visio" r:id="rId12" imgW="1193800" imgH="12192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803400"/>
                        <a:ext cx="47148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9">
            <a:extLst>
              <a:ext uri="{FF2B5EF4-FFF2-40B4-BE49-F238E27FC236}">
                <a16:creationId xmlns:a16="http://schemas.microsoft.com/office/drawing/2014/main" id="{4756F414-670B-A30C-63F5-A2A02B528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6738" y="1803400"/>
          <a:ext cx="4746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1193800" imgH="1219200" progId="Visio.Drawing.11">
                  <p:embed/>
                </p:oleObj>
              </mc:Choice>
              <mc:Fallback>
                <p:oleObj name="Visio" r:id="rId14" imgW="1193800" imgH="121920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1803400"/>
                        <a:ext cx="4746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9" name="Text Box 43">
            <a:extLst>
              <a:ext uri="{FF2B5EF4-FFF2-40B4-BE49-F238E27FC236}">
                <a16:creationId xmlns:a16="http://schemas.microsoft.com/office/drawing/2014/main" id="{C32CD7F2-CECF-D63E-E71E-9F0961A5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266825"/>
            <a:ext cx="1236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/>
              <a:t>SCADA Control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14EDB3-CA9F-AAD3-F821-DB0631E4E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097088"/>
            <a:ext cx="7275513" cy="2197100"/>
          </a:xfrm>
        </p:spPr>
        <p:txBody>
          <a:bodyPr/>
          <a:lstStyle/>
          <a:p>
            <a:pPr algn="ctr" eaLnBrk="1" hangingPunct="1"/>
            <a:r>
              <a:rPr lang="en-US" altLang="de-DE">
                <a:solidFill>
                  <a:srgbClr val="000000"/>
                </a:solidFill>
              </a:rPr>
              <a:t>TMO-100</a:t>
            </a: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TETRA Data Modem</a:t>
            </a:r>
            <a:br>
              <a:rPr lang="en-US" altLang="de-DE">
                <a:solidFill>
                  <a:srgbClr val="000000"/>
                </a:solidFill>
              </a:rPr>
            </a:b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Feature List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6441D1B-1FCC-B957-0A2C-A3B65FBF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812800"/>
            <a:ext cx="7467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Funk-Electronic Piciorgros GmbH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(TMC-200 / T-One Terminal)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350, 380, 410, 450, 800 MHz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Status, SDS, Packet Data, MSPD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Authentication, Encryption,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TEA1, 2, 3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</p:txBody>
      </p:sp>
      <p:pic>
        <p:nvPicPr>
          <p:cNvPr id="13315" name="Picture 3" descr="Unbenannt-1">
            <a:extLst>
              <a:ext uri="{FF2B5EF4-FFF2-40B4-BE49-F238E27FC236}">
                <a16:creationId xmlns:a16="http://schemas.microsoft.com/office/drawing/2014/main" id="{8DA20D91-79B2-BB90-D55D-2AFDCF9A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0"/>
            <a:ext cx="2419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Dokumente und Einstellungen\Admin\Desktop\TMC-200.png">
            <a:extLst>
              <a:ext uri="{FF2B5EF4-FFF2-40B4-BE49-F238E27FC236}">
                <a16:creationId xmlns:a16="http://schemas.microsoft.com/office/drawing/2014/main" id="{87B23C94-A6C3-C1C7-5F39-489BC6D5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65588"/>
            <a:ext cx="3343275" cy="1852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60" name="Picture 4">
            <a:extLst>
              <a:ext uri="{FF2B5EF4-FFF2-40B4-BE49-F238E27FC236}">
                <a16:creationId xmlns:a16="http://schemas.microsoft.com/office/drawing/2014/main" id="{6DB07F4F-9174-41F4-A117-AA77E4AB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1079500"/>
            <a:ext cx="7313613" cy="517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4035" name="Rectangle 5">
            <a:extLst>
              <a:ext uri="{FF2B5EF4-FFF2-40B4-BE49-F238E27FC236}">
                <a16:creationId xmlns:a16="http://schemas.microsoft.com/office/drawing/2014/main" id="{017BD615-AF70-72DE-AE89-227B6D701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350838"/>
            <a:ext cx="7275513" cy="427037"/>
          </a:xfrm>
        </p:spPr>
        <p:txBody>
          <a:bodyPr/>
          <a:lstStyle/>
          <a:p>
            <a:pPr algn="ctr" eaLnBrk="1" hangingPunct="1"/>
            <a:r>
              <a:rPr lang="en-US" altLang="de-DE" sz="2800"/>
              <a:t>Embedded Web-Browser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7" name="Picture 3">
            <a:extLst>
              <a:ext uri="{FF2B5EF4-FFF2-40B4-BE49-F238E27FC236}">
                <a16:creationId xmlns:a16="http://schemas.microsoft.com/office/drawing/2014/main" id="{0FF642C2-78E1-60A2-4641-4967A96E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1079500"/>
            <a:ext cx="7313613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5059" name="Rectangle 4">
            <a:extLst>
              <a:ext uri="{FF2B5EF4-FFF2-40B4-BE49-F238E27FC236}">
                <a16:creationId xmlns:a16="http://schemas.microsoft.com/office/drawing/2014/main" id="{300DA10C-F8D7-903B-8818-07B4A7CFC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350838"/>
            <a:ext cx="7275513" cy="427037"/>
          </a:xfrm>
        </p:spPr>
        <p:txBody>
          <a:bodyPr/>
          <a:lstStyle/>
          <a:p>
            <a:pPr algn="ctr" eaLnBrk="1" hangingPunct="1"/>
            <a:r>
              <a:rPr lang="en-US" altLang="de-DE" sz="2800"/>
              <a:t>Embedded IP and TETRA Router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2" name="Picture 4">
            <a:extLst>
              <a:ext uri="{FF2B5EF4-FFF2-40B4-BE49-F238E27FC236}">
                <a16:creationId xmlns:a16="http://schemas.microsoft.com/office/drawing/2014/main" id="{A8380418-A031-A5C7-9456-98A4A69F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982663"/>
            <a:ext cx="6019800" cy="52101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8131" name="Rectangle 5">
            <a:extLst>
              <a:ext uri="{FF2B5EF4-FFF2-40B4-BE49-F238E27FC236}">
                <a16:creationId xmlns:a16="http://schemas.microsoft.com/office/drawing/2014/main" id="{21EA9CC4-1E84-9BDF-9581-6EC12B35B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350838"/>
            <a:ext cx="7275513" cy="427037"/>
          </a:xfrm>
        </p:spPr>
        <p:txBody>
          <a:bodyPr/>
          <a:lstStyle/>
          <a:p>
            <a:pPr algn="ctr" eaLnBrk="1" hangingPunct="1"/>
            <a:r>
              <a:rPr lang="en-US" altLang="de-DE" sz="2800"/>
              <a:t>PLE - Powerful Java Graphic Editor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4" name="Picture 4">
            <a:extLst>
              <a:ext uri="{FF2B5EF4-FFF2-40B4-BE49-F238E27FC236}">
                <a16:creationId xmlns:a16="http://schemas.microsoft.com/office/drawing/2014/main" id="{0216827F-2BEC-9083-1FF8-1D24972E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957263"/>
            <a:ext cx="7316788" cy="5287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9155" name="Rectangle 5">
            <a:extLst>
              <a:ext uri="{FF2B5EF4-FFF2-40B4-BE49-F238E27FC236}">
                <a16:creationId xmlns:a16="http://schemas.microsoft.com/office/drawing/2014/main" id="{C5029C09-4083-A90F-C10D-E36CCA77B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350838"/>
            <a:ext cx="7275513" cy="427037"/>
          </a:xfrm>
        </p:spPr>
        <p:txBody>
          <a:bodyPr/>
          <a:lstStyle/>
          <a:p>
            <a:pPr algn="ctr" eaLnBrk="1" hangingPunct="1"/>
            <a:r>
              <a:rPr lang="en-US" altLang="de-DE" sz="2800"/>
              <a:t>No Cryptic Formulas for Logic design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6" name="Picture 4">
            <a:extLst>
              <a:ext uri="{FF2B5EF4-FFF2-40B4-BE49-F238E27FC236}">
                <a16:creationId xmlns:a16="http://schemas.microsoft.com/office/drawing/2014/main" id="{BD1E7BC2-1680-C55A-2355-0061828A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955675"/>
            <a:ext cx="7316788" cy="5259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0179" name="Rectangle 5">
            <a:extLst>
              <a:ext uri="{FF2B5EF4-FFF2-40B4-BE49-F238E27FC236}">
                <a16:creationId xmlns:a16="http://schemas.microsoft.com/office/drawing/2014/main" id="{8C0B5198-7405-14C2-1528-36DC54882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350838"/>
            <a:ext cx="7275513" cy="427037"/>
          </a:xfrm>
        </p:spPr>
        <p:txBody>
          <a:bodyPr/>
          <a:lstStyle/>
          <a:p>
            <a:pPr algn="ctr" eaLnBrk="1" hangingPunct="1"/>
            <a:r>
              <a:rPr lang="en-US" altLang="de-DE" sz="2800"/>
              <a:t>Powerful embedded Micro PLC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B9EAFC3-B2B1-CB86-EEA8-A107895E3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097088"/>
            <a:ext cx="7275513" cy="2197100"/>
          </a:xfrm>
        </p:spPr>
        <p:txBody>
          <a:bodyPr/>
          <a:lstStyle/>
          <a:p>
            <a:pPr algn="ctr" eaLnBrk="1" hangingPunct="1"/>
            <a:r>
              <a:rPr lang="en-US" altLang="de-DE">
                <a:solidFill>
                  <a:srgbClr val="000000"/>
                </a:solidFill>
              </a:rPr>
              <a:t>TMO-100</a:t>
            </a: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TETRA Data Modem</a:t>
            </a:r>
            <a:br>
              <a:rPr lang="en-US" altLang="de-DE">
                <a:solidFill>
                  <a:srgbClr val="000000"/>
                </a:solidFill>
              </a:rPr>
            </a:b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Features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9C9DF24-4287-09B2-5BB8-271098710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TMO-100 - TETRA related Features</a:t>
            </a:r>
            <a:r>
              <a:rPr lang="de-DE" altLang="de-DE"/>
              <a:t> 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E7F7C620-70C5-DB11-377A-F897A22D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SDS can be up to 255 bytes (2047 Bit) long. Type TL and TL 4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Packet Switched Data (IP) supported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Packet Data Channel Sharing supported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Single and Multi Slot Packet Data supported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Secondary Control Channel supported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Automatic PPP Link set up to the TETRA Switch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Router Function with Port Forwarding and NAT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800">
                <a:latin typeface="Tahoma" panose="020B0604030504040204" pitchFamily="34" charset="0"/>
              </a:rPr>
              <a:t>Up to 3 Watt RF Output Power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800">
                <a:latin typeface="Tahoma" panose="020B0604030504040204" pitchFamily="34" charset="0"/>
              </a:rPr>
              <a:t>Encryption, Authentication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800">
                <a:latin typeface="Tahoma" panose="020B0604030504040204" pitchFamily="34" charset="0"/>
              </a:rPr>
              <a:t>Voice feature even with active Packet Data Link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800">
                <a:latin typeface="Tahoma" panose="020B0604030504040204" pitchFamily="34" charset="0"/>
              </a:rPr>
              <a:t>Build in Tetra Monitor (local and remote) via embedded Web Server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de-DE" sz="1800">
                <a:latin typeface="Tahoma" panose="020B0604030504040204" pitchFamily="34" charset="0"/>
              </a:rPr>
              <a:t>Calibrated Field Strength Indicator on the Front Panel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Short Data or SDS can be sent as alarms (low field strength ...)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350 MHz, 380 MHz, 410 MHz 450 MHz and 800 MHz available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00F33A3-87F5-4F65-C5F2-D438F07A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TMO-100 – Voice Option</a:t>
            </a:r>
            <a:r>
              <a:rPr lang="de-DE" altLang="de-DE"/>
              <a:t> 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B60000BC-60BE-1E3C-EE44-EB85743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Standard 8 Pin Connector for Mic. Speaker handset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One Group Number (GISSI) to be programmed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Eight individual Numbers (ISSI) to be programmed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ISSI and GISSI to be programmed locally or remotely using the embedded Web Server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Select ISSI / GISSI by Voice Handset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Automatic PPP disconnect when pressing PTT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Automatic PPP re connect after Voice timeout or reject</a:t>
            </a:r>
            <a:endParaRPr lang="en-US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F5B197C-405E-AA8A-A87E-E561E44A4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TMO-100 – Protocol and I/O related Features</a:t>
            </a:r>
            <a:r>
              <a:rPr lang="de-DE" altLang="de-DE"/>
              <a:t> 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3968E5FA-7EBF-AC87-8714-31BAF78A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All digital and analog I/O isolated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GB" altLang="de-DE" sz="16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Serial Port COM / AUX available as RS-232 or RS-485/(422)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Level 1 Protocol: Timeout or 3964R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Serial Protocols can be sent via SDS or Packet Data (SoIP)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IP Protocols can be sent via Packet Data or SDS (</a:t>
            </a:r>
            <a:r>
              <a:rPr lang="en-GB" altLang="de-DE" sz="1600">
                <a:solidFill>
                  <a:srgbClr val="FF0000"/>
                </a:solidFill>
                <a:latin typeface="Tahoma" panose="020B0604030504040204" pitchFamily="34" charset="0"/>
              </a:rPr>
              <a:t>IPoSDS</a:t>
            </a:r>
            <a:r>
              <a:rPr lang="en-GB" altLang="de-DE" sz="1600">
                <a:latin typeface="Tahoma" panose="020B0604030504040204" pitchFamily="34" charset="0"/>
              </a:rPr>
              <a:t>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Device Protocol to access internal Registers: Modbus RTU, Modbus IP, IEC60870-5-101, </a:t>
            </a:r>
            <a:r>
              <a:rPr lang="en-GB" altLang="de-DE" sz="1600">
                <a:solidFill>
                  <a:srgbClr val="FF0000"/>
                </a:solidFill>
                <a:latin typeface="Tahoma" panose="020B0604030504040204" pitchFamily="34" charset="0"/>
              </a:rPr>
              <a:t>IEC60870-5-104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Serial Protocols to be forwarded: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600">
                <a:latin typeface="Tahoma" panose="020B0604030504040204" pitchFamily="34" charset="0"/>
              </a:rPr>
              <a:t>	Modbus RTU, DNP3, IEC 60870-5-101, PakBus, BSAP, ROC, … user Defined …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6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Ethernet 10/100 MBit IP-Port for Local Network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UDP and TCP supported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Embedded Web Server as Configuration Tool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Modbus/IP, IEC 60870-5-104 (!), DNP3/IP, … others …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600">
                <a:latin typeface="Tahoma" panose="020B0604030504040204" pitchFamily="34" charset="0"/>
              </a:rPr>
              <a:t>Low Power Consumption: &lt;3 Watt</a:t>
            </a:r>
            <a:endParaRPr lang="en-US" altLang="de-DE" sz="16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US" altLang="de-DE" sz="16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3835FA3-93A9-6BF7-33CF-A43DBDEF2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 i="1"/>
              <a:t>Pico</a:t>
            </a:r>
            <a:r>
              <a:rPr lang="en-US" altLang="de-DE" sz="2400" i="1">
                <a:solidFill>
                  <a:schemeClr val="hlink"/>
                </a:solidFill>
              </a:rPr>
              <a:t>Logo</a:t>
            </a:r>
            <a:r>
              <a:rPr lang="en-US" altLang="de-DE" sz="2400"/>
              <a:t>™ – User Application Interface</a:t>
            </a:r>
            <a:r>
              <a:rPr lang="de-DE" altLang="de-DE"/>
              <a:t> 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F75D037E-7717-E013-9CE8-5C9E49A8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Easy to use graphical user interface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Optimized for Tetra Infrastructure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/>
              <a:t>Basic Logic Functions (and, or, exor, … )</a:t>
            </a: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Complex Logic Functions (delay on, delay off, flip flop, …)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Analog Functions (analog compare, … 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Timer and Clock Functions (time, date, 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Dynamic Text Message generation for Alarms and Status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GPS Functions (position, … 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Modbus RTU Slave (set and read register, coil, … 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Modbus RTU Master (set and read register, coil, … 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E-Mail send (sending text and alarm messages by e-mail)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SNMP Trap (automated machine messaging)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… more …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GB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0B477B3D-7DCE-62CB-67E7-43D00019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727450"/>
            <a:ext cx="45307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>
            <a:extLst>
              <a:ext uri="{FF2B5EF4-FFF2-40B4-BE49-F238E27FC236}">
                <a16:creationId xmlns:a16="http://schemas.microsoft.com/office/drawing/2014/main" id="{06533832-2D45-A9EC-C828-48262D065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61913"/>
            <a:ext cx="74676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Funk-Electronic Piciorgros GmbH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(National Approvals)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EU (BABT Certificate)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Hong Kong, Thailand, Russia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FCC (USA), IC (Canada)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Philippines, Australia, Malaysia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</p:txBody>
      </p:sp>
      <p:pic>
        <p:nvPicPr>
          <p:cNvPr id="733187" name="Picture 3" descr="IOP_CERTIFIED_2010_1000">
            <a:extLst>
              <a:ext uri="{FF2B5EF4-FFF2-40B4-BE49-F238E27FC236}">
                <a16:creationId xmlns:a16="http://schemas.microsoft.com/office/drawing/2014/main" id="{95DC63F2-DAD9-9214-A1A8-22183E1A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4217988"/>
            <a:ext cx="1160463" cy="1739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33188" name="Picture 4" descr="Tetra_Member_2011">
            <a:extLst>
              <a:ext uri="{FF2B5EF4-FFF2-40B4-BE49-F238E27FC236}">
                <a16:creationId xmlns:a16="http://schemas.microsoft.com/office/drawing/2014/main" id="{4ACAC8DC-0EF5-CE28-85C6-0F172A0F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9050" y="4146550"/>
            <a:ext cx="1176338" cy="17621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98ABCD6-3AAC-457D-AED2-C37BA8EAE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TMO-100 – Embedded Web Server</a:t>
            </a:r>
            <a:r>
              <a:rPr lang="de-DE" altLang="de-DE"/>
              <a:t> 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5AD2F653-8DC5-5C59-EF31-663E01CE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Web Server to be used as …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Configuration Tool for the Device, Protocols and IP Parameter,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Configuration Tool for TETRA Network Parameter,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Configuration for the Voice Option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TETRA Monitor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Device Monitor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de-DE" sz="1800">
                <a:latin typeface="Tahoma" panose="020B0604030504040204" pitchFamily="34" charset="0"/>
              </a:rPr>
              <a:t>	Error Log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Web Server can be accessed locally using the IP Port and remotely over the TETRA Infrastructure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Easy to be used with any Web Browser (Firefox, Internet Explorer, … 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710860C-1940-66DD-A463-2431029E5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097088"/>
            <a:ext cx="7275513" cy="2197100"/>
          </a:xfrm>
        </p:spPr>
        <p:txBody>
          <a:bodyPr/>
          <a:lstStyle/>
          <a:p>
            <a:pPr algn="ctr" eaLnBrk="1" hangingPunct="1"/>
            <a:r>
              <a:rPr lang="en-US" altLang="de-DE">
                <a:solidFill>
                  <a:srgbClr val="000000"/>
                </a:solidFill>
              </a:rPr>
              <a:t>TMO-100</a:t>
            </a: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TETRA Data Modem</a:t>
            </a:r>
            <a:br>
              <a:rPr lang="en-US" altLang="de-DE">
                <a:solidFill>
                  <a:srgbClr val="000000"/>
                </a:solidFill>
              </a:rPr>
            </a:br>
            <a:br>
              <a:rPr lang="en-US" altLang="de-DE">
                <a:solidFill>
                  <a:srgbClr val="000000"/>
                </a:solidFill>
              </a:rPr>
            </a:br>
            <a:r>
              <a:rPr lang="en-US" altLang="de-DE">
                <a:solidFill>
                  <a:srgbClr val="000000"/>
                </a:solidFill>
              </a:rPr>
              <a:t>Unique Features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AD3B78E-E933-305C-9B21-70A41DDE1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490538"/>
            <a:ext cx="7275513" cy="54927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TMO-100</a:t>
            </a:r>
            <a:r>
              <a:rPr lang="en-US" altLang="de-DE" sz="2400" i="1"/>
              <a:t> </a:t>
            </a:r>
            <a:r>
              <a:rPr lang="de-DE" altLang="de-DE"/>
              <a:t> 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8C6AA28D-FAE0-7E3A-7B0B-EE530E9B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300163"/>
            <a:ext cx="776763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Feature rich </a:t>
            </a:r>
            <a:r>
              <a:rPr lang="en-GB" altLang="de-DE" sz="1800" b="1">
                <a:latin typeface="Tahoma" panose="020B0604030504040204" pitchFamily="34" charset="0"/>
              </a:rPr>
              <a:t>All in One</a:t>
            </a:r>
            <a:r>
              <a:rPr lang="en-GB" altLang="de-DE" sz="1800">
                <a:latin typeface="Tahoma" panose="020B0604030504040204" pitchFamily="34" charset="0"/>
              </a:rPr>
              <a:t> SCADA and Telemetry Solution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 b="1">
                <a:latin typeface="Tahoma" panose="020B0604030504040204" pitchFamily="34" charset="0"/>
              </a:rPr>
              <a:t>TETRA-Modem</a:t>
            </a:r>
            <a:r>
              <a:rPr lang="en-GB" altLang="de-DE" sz="1800">
                <a:latin typeface="Tahoma" panose="020B0604030504040204" pitchFamily="34" charset="0"/>
              </a:rPr>
              <a:t> and </a:t>
            </a:r>
            <a:r>
              <a:rPr lang="en-GB" altLang="de-DE" sz="1800" b="1">
                <a:latin typeface="Tahoma" panose="020B0604030504040204" pitchFamily="34" charset="0"/>
              </a:rPr>
              <a:t>TETRA-RTU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Interfaces fit the User Requirements and User Protocols (</a:t>
            </a:r>
            <a:r>
              <a:rPr lang="en-GB" altLang="de-DE" sz="1800" b="1">
                <a:latin typeface="Tahoma" panose="020B0604030504040204" pitchFamily="34" charset="0"/>
              </a:rPr>
              <a:t>no ATDT</a:t>
            </a:r>
            <a:r>
              <a:rPr lang="en-GB" altLang="de-DE" sz="1800">
                <a:latin typeface="Tahoma" panose="020B0604030504040204" pitchFamily="34" charset="0"/>
              </a:rPr>
              <a:t> .... Commands)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Embedded </a:t>
            </a:r>
            <a:r>
              <a:rPr lang="en-GB" altLang="de-DE" sz="1800" b="1">
                <a:latin typeface="Tahoma" panose="020B0604030504040204" pitchFamily="34" charset="0"/>
              </a:rPr>
              <a:t>WEB Server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Embedded </a:t>
            </a:r>
            <a:r>
              <a:rPr lang="en-GB" altLang="de-DE" sz="1800" b="1">
                <a:latin typeface="Tahoma" panose="020B0604030504040204" pitchFamily="34" charset="0"/>
              </a:rPr>
              <a:t>IP Router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Optional build in </a:t>
            </a:r>
            <a:r>
              <a:rPr lang="en-GB" altLang="de-DE" sz="1800" b="1">
                <a:latin typeface="Tahoma" panose="020B0604030504040204" pitchFamily="34" charset="0"/>
              </a:rPr>
              <a:t>Digital and Analog I/O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Optional </a:t>
            </a:r>
            <a:r>
              <a:rPr lang="en-GB" altLang="de-DE" sz="1800" b="1">
                <a:latin typeface="Tahoma" panose="020B0604030504040204" pitchFamily="34" charset="0"/>
              </a:rPr>
              <a:t>Voice Feature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Field proven in many applications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 b="1">
                <a:latin typeface="Tahoma" panose="020B0604030504040204" pitchFamily="34" charset="0"/>
              </a:rPr>
              <a:t>IOP</a:t>
            </a:r>
            <a:r>
              <a:rPr lang="en-GB" altLang="de-DE" sz="1800">
                <a:latin typeface="Tahoma" panose="020B0604030504040204" pitchFamily="34" charset="0"/>
              </a:rPr>
              <a:t> </a:t>
            </a:r>
            <a:r>
              <a:rPr lang="en-GB" altLang="de-DE" sz="1800" b="1">
                <a:latin typeface="Tahoma" panose="020B0604030504040204" pitchFamily="34" charset="0"/>
              </a:rPr>
              <a:t>approved</a:t>
            </a:r>
            <a:r>
              <a:rPr lang="en-GB" altLang="de-DE" sz="1800">
                <a:latin typeface="Tahoma" panose="020B0604030504040204" pitchFamily="34" charset="0"/>
              </a:rPr>
              <a:t> for most of the existing infrastructures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 b="1">
                <a:latin typeface="Tahoma" panose="020B0604030504040204" pitchFamily="34" charset="0"/>
              </a:rPr>
              <a:t>IC and FCC</a:t>
            </a:r>
            <a:r>
              <a:rPr lang="en-GB" altLang="de-DE" sz="1800">
                <a:latin typeface="Tahoma" panose="020B0604030504040204" pitchFamily="34" charset="0"/>
              </a:rPr>
              <a:t> approval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 b="1">
                <a:latin typeface="Tahoma" panose="020B0604030504040204" pitchFamily="34" charset="0"/>
              </a:rPr>
              <a:t>3 Watt RF power output</a:t>
            </a:r>
            <a:r>
              <a:rPr lang="en-GB" altLang="de-DE" sz="1800">
                <a:latin typeface="Tahoma" panose="020B0604030504040204" pitchFamily="34" charset="0"/>
              </a:rPr>
              <a:t> in 350 – 470 MHz range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>
                <a:latin typeface="Tahoma" panose="020B0604030504040204" pitchFamily="34" charset="0"/>
              </a:rPr>
              <a:t>DIN Rail Mounting and 12-24 Volt DC +/-20% power supply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GB" altLang="de-DE" sz="1800" b="1">
                <a:solidFill>
                  <a:srgbClr val="FF0000"/>
                </a:solidFill>
                <a:latin typeface="Tahoma" panose="020B0604030504040204" pitchFamily="34" charset="0"/>
              </a:rPr>
              <a:t>New: </a:t>
            </a:r>
            <a:r>
              <a:rPr lang="en-GB" altLang="de-DE" sz="1800">
                <a:solidFill>
                  <a:srgbClr val="FF0000"/>
                </a:solidFill>
                <a:latin typeface="Tahoma" panose="020B0604030504040204" pitchFamily="34" charset="0"/>
              </a:rPr>
              <a:t>Over The Air Upgrade of Modem and TETRA Stack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GB" altLang="de-DE" sz="1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en-GB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B37BB27D-AF69-0021-4994-11892B49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262063"/>
            <a:ext cx="74676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E424E24-F3BB-690F-C01E-B9B6A702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1350963"/>
            <a:ext cx="70913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b="1">
                <a:solidFill>
                  <a:schemeClr val="tx2"/>
                </a:solidFill>
              </a:rPr>
              <a:t>Typical SCADA Applications:</a:t>
            </a:r>
          </a:p>
          <a:p>
            <a:endParaRPr lang="en-US" altLang="de-DE"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3B97BC8-9A28-1CA8-F70B-978A2C216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75" y="636588"/>
            <a:ext cx="7275513" cy="365125"/>
          </a:xfrm>
        </p:spPr>
        <p:txBody>
          <a:bodyPr/>
          <a:lstStyle/>
          <a:p>
            <a:pPr algn="ctr" eaLnBrk="1" hangingPunct="1"/>
            <a:r>
              <a:rPr lang="en-US" altLang="de-DE" sz="2400">
                <a:solidFill>
                  <a:srgbClr val="E48C2C"/>
                </a:solidFill>
              </a:rPr>
              <a:t>Open Pit Mining (Water Level Control)</a:t>
            </a:r>
          </a:p>
        </p:txBody>
      </p:sp>
      <p:pic>
        <p:nvPicPr>
          <p:cNvPr id="805891" name="Picture 3">
            <a:extLst>
              <a:ext uri="{FF2B5EF4-FFF2-40B4-BE49-F238E27FC236}">
                <a16:creationId xmlns:a16="http://schemas.microsoft.com/office/drawing/2014/main" id="{982B891B-6BC6-CCBC-1EA7-3CCADFB9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165225"/>
            <a:ext cx="7199312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05892" name="Picture 4">
            <a:extLst>
              <a:ext uri="{FF2B5EF4-FFF2-40B4-BE49-F238E27FC236}">
                <a16:creationId xmlns:a16="http://schemas.microsoft.com/office/drawing/2014/main" id="{EA0A437B-C202-67C1-8DBA-030BB8DE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238" y="3938588"/>
            <a:ext cx="3552825" cy="217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57103D4-55D5-80C6-BEA4-C332B8E8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75" y="636588"/>
            <a:ext cx="7275513" cy="365125"/>
          </a:xfrm>
        </p:spPr>
        <p:txBody>
          <a:bodyPr/>
          <a:lstStyle/>
          <a:p>
            <a:pPr algn="ctr" eaLnBrk="1" hangingPunct="1"/>
            <a:r>
              <a:rPr lang="en-US" altLang="de-DE" sz="2400">
                <a:solidFill>
                  <a:srgbClr val="E48C2C"/>
                </a:solidFill>
              </a:rPr>
              <a:t>Turkey, Mining Application – </a:t>
            </a:r>
            <a:r>
              <a:rPr lang="en-US" altLang="de-DE" sz="2400">
                <a:solidFill>
                  <a:srgbClr val="FD2717"/>
                </a:solidFill>
              </a:rPr>
              <a:t>DMO Mode</a:t>
            </a:r>
          </a:p>
        </p:txBody>
      </p:sp>
      <p:sp>
        <p:nvSpPr>
          <p:cNvPr id="61443" name="AutoShape 3" descr="jpeg&amp;filename=Tetra%20Modem%20installation">
            <a:extLst>
              <a:ext uri="{FF2B5EF4-FFF2-40B4-BE49-F238E27FC236}">
                <a16:creationId xmlns:a16="http://schemas.microsoft.com/office/drawing/2014/main" id="{49607B60-3A7B-8286-BA57-55247A3BA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1444" name="AutoShape 4" descr="jpeg&amp;filename=Tetra%20Modem%20installation">
            <a:extLst>
              <a:ext uri="{FF2B5EF4-FFF2-40B4-BE49-F238E27FC236}">
                <a16:creationId xmlns:a16="http://schemas.microsoft.com/office/drawing/2014/main" id="{A3CAB44B-AF19-8D13-8A28-29F7CE03FA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1445" name="AutoShape 5" descr="jpeg&amp;filename=Tetra%20Modem%20installation">
            <a:extLst>
              <a:ext uri="{FF2B5EF4-FFF2-40B4-BE49-F238E27FC236}">
                <a16:creationId xmlns:a16="http://schemas.microsoft.com/office/drawing/2014/main" id="{24E9B75E-880D-6F31-7FBD-ADCAC421C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807942" name="Picture 6">
            <a:extLst>
              <a:ext uri="{FF2B5EF4-FFF2-40B4-BE49-F238E27FC236}">
                <a16:creationId xmlns:a16="http://schemas.microsoft.com/office/drawing/2014/main" id="{4BAF31E7-C8BB-6BD5-ED00-A900169E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3" y="2155825"/>
            <a:ext cx="4978400" cy="4040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07943" name="Picture 7">
            <a:extLst>
              <a:ext uri="{FF2B5EF4-FFF2-40B4-BE49-F238E27FC236}">
                <a16:creationId xmlns:a16="http://schemas.microsoft.com/office/drawing/2014/main" id="{2B485325-10A6-D0E7-1171-ED193C84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8" y="1168400"/>
            <a:ext cx="3967162" cy="382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A3D70B0-6AC6-8E6F-D50A-930872CA6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75" y="636588"/>
            <a:ext cx="7275513" cy="36512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ME, Gas and Oil</a:t>
            </a:r>
          </a:p>
        </p:txBody>
      </p:sp>
      <p:pic>
        <p:nvPicPr>
          <p:cNvPr id="809987" name="Picture 3">
            <a:extLst>
              <a:ext uri="{FF2B5EF4-FFF2-40B4-BE49-F238E27FC236}">
                <a16:creationId xmlns:a16="http://schemas.microsoft.com/office/drawing/2014/main" id="{A184B4F1-5F73-2750-B68D-DAA4A78C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101725"/>
            <a:ext cx="6878638" cy="515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6B89818D-1EA1-ACB5-1E48-24BD9C02C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7075" y="636588"/>
            <a:ext cx="7275513" cy="365125"/>
          </a:xfrm>
        </p:spPr>
        <p:txBody>
          <a:bodyPr/>
          <a:lstStyle/>
          <a:p>
            <a:pPr algn="ctr" eaLnBrk="1" hangingPunct="1"/>
            <a:r>
              <a:rPr lang="en-US" altLang="de-DE" sz="2400"/>
              <a:t>Asia, Utility (Energy Companies) Pole Mounted Switches</a:t>
            </a:r>
          </a:p>
        </p:txBody>
      </p:sp>
      <p:pic>
        <p:nvPicPr>
          <p:cNvPr id="812035" name="Picture 3">
            <a:extLst>
              <a:ext uri="{FF2B5EF4-FFF2-40B4-BE49-F238E27FC236}">
                <a16:creationId xmlns:a16="http://schemas.microsoft.com/office/drawing/2014/main" id="{12BCA2BC-CCA6-7E89-82D7-55E1BAC5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195388"/>
            <a:ext cx="4560888" cy="447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12036" name="Picture 4">
            <a:extLst>
              <a:ext uri="{FF2B5EF4-FFF2-40B4-BE49-F238E27FC236}">
                <a16:creationId xmlns:a16="http://schemas.microsoft.com/office/drawing/2014/main" id="{8487209A-D59A-B60A-0FC2-A5A69588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779713"/>
            <a:ext cx="4044950" cy="312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3493" name="Oval 4">
            <a:extLst>
              <a:ext uri="{FF2B5EF4-FFF2-40B4-BE49-F238E27FC236}">
                <a16:creationId xmlns:a16="http://schemas.microsoft.com/office/drawing/2014/main" id="{B0AB3E4C-9815-F3A6-D784-E5F1404F2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8" y="3465513"/>
            <a:ext cx="652462" cy="6191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h-TH" altLang="de-D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Tetra_Logo">
            <a:extLst>
              <a:ext uri="{FF2B5EF4-FFF2-40B4-BE49-F238E27FC236}">
                <a16:creationId xmlns:a16="http://schemas.microsoft.com/office/drawing/2014/main" id="{10472D39-ED36-BA86-2B6E-1FA3A6A6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938338"/>
            <a:ext cx="46958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82BFF738-2592-26AC-B212-034F307A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2492375"/>
            <a:ext cx="352742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/>
              <a:t>Funk - Electronic Piciorgros GmbH</a:t>
            </a:r>
          </a:p>
          <a:p>
            <a:pPr>
              <a:spcBef>
                <a:spcPct val="50000"/>
              </a:spcBef>
            </a:pPr>
            <a:r>
              <a:rPr lang="de-DE" altLang="de-DE" sz="1600" b="1"/>
              <a:t>Claudiastr. 5</a:t>
            </a:r>
          </a:p>
          <a:p>
            <a:pPr>
              <a:spcBef>
                <a:spcPct val="50000"/>
              </a:spcBef>
            </a:pPr>
            <a:r>
              <a:rPr lang="de-DE" altLang="de-DE" sz="1600" b="1"/>
              <a:t>51145 Köln-Porz</a:t>
            </a:r>
          </a:p>
          <a:p>
            <a:pPr>
              <a:spcBef>
                <a:spcPct val="50000"/>
              </a:spcBef>
            </a:pPr>
            <a:r>
              <a:rPr lang="de-DE" altLang="de-DE" sz="1600" b="1"/>
              <a:t>Germany</a:t>
            </a:r>
          </a:p>
          <a:p>
            <a:pPr>
              <a:spcBef>
                <a:spcPct val="50000"/>
              </a:spcBef>
            </a:pPr>
            <a:endParaRPr lang="de-DE" altLang="de-DE" sz="1600"/>
          </a:p>
          <a:p>
            <a:pPr>
              <a:spcBef>
                <a:spcPct val="50000"/>
              </a:spcBef>
            </a:pPr>
            <a:endParaRPr lang="de-DE" altLang="de-DE" sz="1600"/>
          </a:p>
          <a:p>
            <a:pPr>
              <a:spcBef>
                <a:spcPct val="50000"/>
              </a:spcBef>
            </a:pPr>
            <a:endParaRPr lang="de-DE" altLang="de-DE" sz="1600"/>
          </a:p>
          <a:p>
            <a:pPr>
              <a:spcBef>
                <a:spcPct val="50000"/>
              </a:spcBef>
            </a:pPr>
            <a:r>
              <a:rPr lang="de-DE" altLang="de-DE" sz="1600" b="1">
                <a:hlinkClick r:id="rId3"/>
              </a:rPr>
              <a:t>www.piciorgros.com</a:t>
            </a:r>
            <a:endParaRPr lang="de-DE" altLang="de-DE" sz="1600" b="1"/>
          </a:p>
          <a:p>
            <a:pPr>
              <a:spcBef>
                <a:spcPct val="50000"/>
              </a:spcBef>
            </a:pPr>
            <a:r>
              <a:rPr lang="de-DE" altLang="de-DE" sz="1600" b="1">
                <a:hlinkClick r:id="rId4"/>
              </a:rPr>
              <a:t>www.TetraModem.com</a:t>
            </a:r>
            <a:endParaRPr lang="de-DE" altLang="de-DE" sz="1600" b="1"/>
          </a:p>
          <a:p>
            <a:pPr algn="l">
              <a:spcBef>
                <a:spcPct val="50000"/>
              </a:spcBef>
            </a:pPr>
            <a:endParaRPr lang="de-DE" altLang="de-DE" sz="1600"/>
          </a:p>
        </p:txBody>
      </p:sp>
      <p:pic>
        <p:nvPicPr>
          <p:cNvPr id="72707" name="Picture 3" descr="Piciorgros_Logo">
            <a:extLst>
              <a:ext uri="{FF2B5EF4-FFF2-40B4-BE49-F238E27FC236}">
                <a16:creationId xmlns:a16="http://schemas.microsoft.com/office/drawing/2014/main" id="{DCEB78B7-9435-6729-9E2E-92DD60F6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684338"/>
            <a:ext cx="34909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>
            <a:extLst>
              <a:ext uri="{FF2B5EF4-FFF2-40B4-BE49-F238E27FC236}">
                <a16:creationId xmlns:a16="http://schemas.microsoft.com/office/drawing/2014/main" id="{BA5F9BB2-01F7-BFF5-79CE-156DD550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4254500"/>
            <a:ext cx="7275513" cy="304800"/>
          </a:xfrm>
        </p:spPr>
        <p:txBody>
          <a:bodyPr/>
          <a:lstStyle/>
          <a:p>
            <a:pPr algn="ctr" eaLnBrk="1" hangingPunct="1"/>
            <a:r>
              <a:rPr lang="en-US" altLang="de-DE" sz="2000"/>
              <a:t>Thank you very much for your interest in our Products</a:t>
            </a:r>
          </a:p>
        </p:txBody>
      </p:sp>
      <p:pic>
        <p:nvPicPr>
          <p:cNvPr id="656389" name="Picture 5" descr="Piciorgros">
            <a:extLst>
              <a:ext uri="{FF2B5EF4-FFF2-40B4-BE49-F238E27FC236}">
                <a16:creationId xmlns:a16="http://schemas.microsoft.com/office/drawing/2014/main" id="{E55B0C48-F987-6135-3D85-310D583F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198438"/>
            <a:ext cx="198120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F1CAC5BA-167A-D7B1-FBFD-4A85B1450E4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70450" y="471488"/>
          <a:ext cx="386080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756400" imgH="9423400" progId="AcroExch.Document.7">
                  <p:embed/>
                </p:oleObj>
              </mc:Choice>
              <mc:Fallback>
                <p:oleObj name="Acrobat Document" r:id="rId3" imgW="6756400" imgH="942340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471488"/>
                        <a:ext cx="3860800" cy="5394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extLst>
              <a:ext uri="{FF2B5EF4-FFF2-40B4-BE49-F238E27FC236}">
                <a16:creationId xmlns:a16="http://schemas.microsoft.com/office/drawing/2014/main" id="{8A710E7F-45D0-9C39-83AA-8171EC92E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8" y="452438"/>
          <a:ext cx="3825875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292600" imgH="6070600" progId="AcroExch.Document.7">
                  <p:embed/>
                </p:oleObj>
              </mc:Choice>
              <mc:Fallback>
                <p:oleObj name="Acrobat Document" r:id="rId5" imgW="4292600" imgH="6070600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52438"/>
                        <a:ext cx="3825875" cy="541496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47EFAD9-FE9B-FB80-89DD-52A70B2E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812800"/>
            <a:ext cx="7467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Funk-Electronic Piciorgros GmbH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(IOP Certificates)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Rohill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SELEX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EADS / Cassidian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3T-Frequentis (Sepura)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Damm, Motorola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Teltronics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de-DE" b="1">
                <a:solidFill>
                  <a:schemeClr val="tx2"/>
                </a:solidFill>
              </a:rPr>
              <a:t>Hytera, (ETELM)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sz="1200" b="1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de-DE" b="1">
              <a:solidFill>
                <a:schemeClr val="tx2"/>
              </a:solidFill>
            </a:endParaRPr>
          </a:p>
        </p:txBody>
      </p:sp>
      <p:pic>
        <p:nvPicPr>
          <p:cNvPr id="731140" name="Picture 4" descr="IOP_CERTIFIED_2010_1000">
            <a:extLst>
              <a:ext uri="{FF2B5EF4-FFF2-40B4-BE49-F238E27FC236}">
                <a16:creationId xmlns:a16="http://schemas.microsoft.com/office/drawing/2014/main" id="{E9FE4070-118A-A90F-49F8-B7658755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4217988"/>
            <a:ext cx="1160463" cy="1739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731141" name="Picture 5" descr="Tetra_Member_2011">
            <a:extLst>
              <a:ext uri="{FF2B5EF4-FFF2-40B4-BE49-F238E27FC236}">
                <a16:creationId xmlns:a16="http://schemas.microsoft.com/office/drawing/2014/main" id="{BEDA7659-87C6-1A00-8D50-79FB963B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9050" y="4146550"/>
            <a:ext cx="1176338" cy="17621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500" name="Picture 4">
            <a:extLst>
              <a:ext uri="{FF2B5EF4-FFF2-40B4-BE49-F238E27FC236}">
                <a16:creationId xmlns:a16="http://schemas.microsoft.com/office/drawing/2014/main" id="{0E01E390-D911-5501-48A5-F2F85E13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25413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EC6B7019-E3D0-6AB4-65BE-8B92CDAB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12850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FEC9ED5E-1ED6-F34F-A3D0-FB2E5E0A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14313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:a16="http://schemas.microsoft.com/office/drawing/2014/main" id="{4AF5B659-A63A-DEA1-B47C-27070592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317625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8">
            <a:extLst>
              <a:ext uri="{FF2B5EF4-FFF2-40B4-BE49-F238E27FC236}">
                <a16:creationId xmlns:a16="http://schemas.microsoft.com/office/drawing/2014/main" id="{7F92CC77-A6AF-DF63-0B63-47A8B8D0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9088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:a16="http://schemas.microsoft.com/office/drawing/2014/main" id="{A509B7F4-0E68-057E-4712-9B7D2FC6E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31800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4">
            <a:extLst>
              <a:ext uri="{FF2B5EF4-FFF2-40B4-BE49-F238E27FC236}">
                <a16:creationId xmlns:a16="http://schemas.microsoft.com/office/drawing/2014/main" id="{2EE9EB40-2B15-5102-3A47-26774EC9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78075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11">
            <a:extLst>
              <a:ext uri="{FF2B5EF4-FFF2-40B4-BE49-F238E27FC236}">
                <a16:creationId xmlns:a16="http://schemas.microsoft.com/office/drawing/2014/main" id="{7285F386-8799-4731-55D6-97882A34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082800"/>
            <a:ext cx="2746375" cy="38846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501" name="Picture 5">
            <a:extLst>
              <a:ext uri="{FF2B5EF4-FFF2-40B4-BE49-F238E27FC236}">
                <a16:creationId xmlns:a16="http://schemas.microsoft.com/office/drawing/2014/main" id="{553FEDAF-0A40-50AA-BAC3-D5C2C802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83088" y="1514475"/>
            <a:ext cx="2752725" cy="389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395" name="Picture 12">
            <a:extLst>
              <a:ext uri="{FF2B5EF4-FFF2-40B4-BE49-F238E27FC236}">
                <a16:creationId xmlns:a16="http://schemas.microsoft.com/office/drawing/2014/main" id="{77A31AEE-56C5-0691-B4E9-02077109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573338"/>
            <a:ext cx="27384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>
            <a:extLst>
              <a:ext uri="{FF2B5EF4-FFF2-40B4-BE49-F238E27FC236}">
                <a16:creationId xmlns:a16="http://schemas.microsoft.com/office/drawing/2014/main" id="{14555E9A-4F74-C3CA-87EF-AD0B2F4D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47700"/>
            <a:ext cx="3933825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AC45C909-D1B7-4080-2062-A1D33AB1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647700"/>
            <a:ext cx="3933825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8">
            <a:extLst>
              <a:ext uri="{FF2B5EF4-FFF2-40B4-BE49-F238E27FC236}">
                <a16:creationId xmlns:a16="http://schemas.microsoft.com/office/drawing/2014/main" id="{04A9FC56-B7F0-8C66-D302-7A51CC94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2290763"/>
            <a:ext cx="292100" cy="147637"/>
          </a:xfrm>
          <a:prstGeom prst="leftArrow">
            <a:avLst>
              <a:gd name="adj1" fmla="val 50000"/>
              <a:gd name="adj2" fmla="val 4946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3" name="AutoShape 9">
            <a:extLst>
              <a:ext uri="{FF2B5EF4-FFF2-40B4-BE49-F238E27FC236}">
                <a16:creationId xmlns:a16="http://schemas.microsoft.com/office/drawing/2014/main" id="{E8BE97C1-5282-B365-2AFF-23F8A820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2900363"/>
            <a:ext cx="292100" cy="147637"/>
          </a:xfrm>
          <a:prstGeom prst="leftArrow">
            <a:avLst>
              <a:gd name="adj1" fmla="val 50000"/>
              <a:gd name="adj2" fmla="val 4946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4" name="AutoShape 10">
            <a:extLst>
              <a:ext uri="{FF2B5EF4-FFF2-40B4-BE49-F238E27FC236}">
                <a16:creationId xmlns:a16="http://schemas.microsoft.com/office/drawing/2014/main" id="{1A1E4CCC-4619-AC28-ACD2-6787BC5F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3789363"/>
            <a:ext cx="292100" cy="147637"/>
          </a:xfrm>
          <a:prstGeom prst="leftArrow">
            <a:avLst>
              <a:gd name="adj1" fmla="val 50000"/>
              <a:gd name="adj2" fmla="val 4946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5" name="AutoShape 11">
            <a:extLst>
              <a:ext uri="{FF2B5EF4-FFF2-40B4-BE49-F238E27FC236}">
                <a16:creationId xmlns:a16="http://schemas.microsoft.com/office/drawing/2014/main" id="{2BCE7793-DA67-CD4F-1C5D-886A42791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5" y="1693863"/>
            <a:ext cx="292100" cy="147637"/>
          </a:xfrm>
          <a:prstGeom prst="leftArrow">
            <a:avLst>
              <a:gd name="adj1" fmla="val 50000"/>
              <a:gd name="adj2" fmla="val 4946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6" name="AutoShape 12">
            <a:extLst>
              <a:ext uri="{FF2B5EF4-FFF2-40B4-BE49-F238E27FC236}">
                <a16:creationId xmlns:a16="http://schemas.microsoft.com/office/drawing/2014/main" id="{826B819D-35C0-444C-A23C-D4888708D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2446338"/>
            <a:ext cx="292100" cy="147637"/>
          </a:xfrm>
          <a:prstGeom prst="leftArrow">
            <a:avLst>
              <a:gd name="adj1" fmla="val 50000"/>
              <a:gd name="adj2" fmla="val 4946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7" name="AutoShape 13">
            <a:extLst>
              <a:ext uri="{FF2B5EF4-FFF2-40B4-BE49-F238E27FC236}">
                <a16:creationId xmlns:a16="http://schemas.microsoft.com/office/drawing/2014/main" id="{33FB509F-B951-7679-5676-D173CF69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165475"/>
            <a:ext cx="292100" cy="147638"/>
          </a:xfrm>
          <a:prstGeom prst="leftArrow">
            <a:avLst>
              <a:gd name="adj1" fmla="val 50000"/>
              <a:gd name="adj2" fmla="val 49462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8" name="AutoShape 14">
            <a:extLst>
              <a:ext uri="{FF2B5EF4-FFF2-40B4-BE49-F238E27FC236}">
                <a16:creationId xmlns:a16="http://schemas.microsoft.com/office/drawing/2014/main" id="{9DA3CF8C-709E-3FC3-38A0-2FB1F24B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4441825"/>
            <a:ext cx="292100" cy="147638"/>
          </a:xfrm>
          <a:prstGeom prst="leftArrow">
            <a:avLst>
              <a:gd name="adj1" fmla="val 50000"/>
              <a:gd name="adj2" fmla="val 49462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3D5159"/>
      </a:dk1>
      <a:lt1>
        <a:srgbClr val="FFFFFF"/>
      </a:lt1>
      <a:dk2>
        <a:srgbClr val="006EAA"/>
      </a:dk2>
      <a:lt2>
        <a:srgbClr val="808080"/>
      </a:lt2>
      <a:accent1>
        <a:srgbClr val="00A0DD"/>
      </a:accent1>
      <a:accent2>
        <a:srgbClr val="7CBA2D"/>
      </a:accent2>
      <a:accent3>
        <a:srgbClr val="FFFFFF"/>
      </a:accent3>
      <a:accent4>
        <a:srgbClr val="33444B"/>
      </a:accent4>
      <a:accent5>
        <a:srgbClr val="AACDEB"/>
      </a:accent5>
      <a:accent6>
        <a:srgbClr val="70A828"/>
      </a:accent6>
      <a:hlink>
        <a:srgbClr val="F5964B"/>
      </a:hlink>
      <a:folHlink>
        <a:srgbClr val="CAB447"/>
      </a:folHlink>
    </a:clrScheme>
    <a:fontScheme name="Leere Präsentation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Leere Präsentation 1">
        <a:dk1>
          <a:srgbClr val="3D5159"/>
        </a:dk1>
        <a:lt1>
          <a:srgbClr val="FFFFFF"/>
        </a:lt1>
        <a:dk2>
          <a:srgbClr val="006EAA"/>
        </a:dk2>
        <a:lt2>
          <a:srgbClr val="808080"/>
        </a:lt2>
        <a:accent1>
          <a:srgbClr val="00A0DD"/>
        </a:accent1>
        <a:accent2>
          <a:srgbClr val="7CBA2D"/>
        </a:accent2>
        <a:accent3>
          <a:srgbClr val="FFFFFF"/>
        </a:accent3>
        <a:accent4>
          <a:srgbClr val="33444B"/>
        </a:accent4>
        <a:accent5>
          <a:srgbClr val="AACDEB"/>
        </a:accent5>
        <a:accent6>
          <a:srgbClr val="70A828"/>
        </a:accent6>
        <a:hlink>
          <a:srgbClr val="F5964B"/>
        </a:hlink>
        <a:folHlink>
          <a:srgbClr val="CAB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1716</Words>
  <Application>Microsoft Macintosh PowerPoint</Application>
  <PresentationFormat>Bildschirmpräsentation (4:3)</PresentationFormat>
  <Paragraphs>397</Paragraphs>
  <Slides>59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7" baseType="lpstr">
      <vt:lpstr>Arial</vt:lpstr>
      <vt:lpstr>Arial Narrow</vt:lpstr>
      <vt:lpstr>Tahoma</vt:lpstr>
      <vt:lpstr>Wingdings</vt:lpstr>
      <vt:lpstr>Wingdings 2</vt:lpstr>
      <vt:lpstr>Leere Präsentation</vt:lpstr>
      <vt:lpstr>Acrobat Document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Typical SCADA Server Layout</vt:lpstr>
      <vt:lpstr>PowerPoint-Präsentation</vt:lpstr>
      <vt:lpstr>TETRA Modem - TMO-100 as before with additional embedded I/O</vt:lpstr>
      <vt:lpstr>Power Supply: 12 Volt up to 24 Volt +/-20%</vt:lpstr>
      <vt:lpstr>Heavy Duty Connectors</vt:lpstr>
      <vt:lpstr>DIN-Rail Mounting</vt:lpstr>
      <vt:lpstr>SMA Antenna Connector</vt:lpstr>
      <vt:lpstr>16 digital Inputs including … 8 Event Counter and 8 Timer (*) All inputs visible as LED</vt:lpstr>
      <vt:lpstr>8 (16) digital Outputs PNP open Collector (500 mA each) All Outputs visible as LED</vt:lpstr>
      <vt:lpstr>4 analog Inputs 0-20 mA or 4-20 mA</vt:lpstr>
      <vt:lpstr>8 LED Field Strength  Bar Graph indicating –dBm values</vt:lpstr>
      <vt:lpstr>Antenna Match LED (AMA) Indicates no, or faulty connected Antenna</vt:lpstr>
      <vt:lpstr>Two Serial Ports on top (D-Sub) RS-232 or RS-485 / (RS-422)</vt:lpstr>
      <vt:lpstr>10/100 MB Ethernet Port</vt:lpstr>
      <vt:lpstr>Connector for Microphone/Speaker (Hardware Option)</vt:lpstr>
      <vt:lpstr>Large Variaty of Expansion Modules (Hardware Option)</vt:lpstr>
      <vt:lpstr>TETRA Data Network Structure   Radio-to-Radio</vt:lpstr>
      <vt:lpstr>PowerPoint-Präsentation</vt:lpstr>
      <vt:lpstr>TMO-100 TETRA Data Modem  Network Structure  Data Gateway-to-Radio</vt:lpstr>
      <vt:lpstr>Highly Redundant TETRA Packet Data Gateway for SCADA Critical Operation</vt:lpstr>
      <vt:lpstr>Highly Redundant TETRA Packet Data Gateway for SCADA Critical Operation</vt:lpstr>
      <vt:lpstr>Highly Redundant TETRA Packet Data Gateway for SCADA Critical Operation</vt:lpstr>
      <vt:lpstr>PowerPoint-Präsentation</vt:lpstr>
      <vt:lpstr>Performance Test with SDS-Gateway on ONE SCCH/MCCH: </vt:lpstr>
      <vt:lpstr>Performance Test with SDS-Gateway on FOUR SCCH/MCCH: </vt:lpstr>
      <vt:lpstr>PowerPoint-Präsentation</vt:lpstr>
      <vt:lpstr>PowerPoint-Präsentation</vt:lpstr>
      <vt:lpstr>PowerPoint-Präsentation</vt:lpstr>
      <vt:lpstr>TMO-100 TETRA Data Modem  Feature List</vt:lpstr>
      <vt:lpstr>Embedded Web-Browser</vt:lpstr>
      <vt:lpstr>Embedded IP and TETRA Router</vt:lpstr>
      <vt:lpstr>PLE - Powerful Java Graphic Editor</vt:lpstr>
      <vt:lpstr>No Cryptic Formulas for Logic design</vt:lpstr>
      <vt:lpstr>Powerful embedded Micro PLC</vt:lpstr>
      <vt:lpstr>TMO-100 TETRA Data Modem  Features</vt:lpstr>
      <vt:lpstr>TMO-100 - TETRA related Features </vt:lpstr>
      <vt:lpstr>TMO-100 – Voice Option </vt:lpstr>
      <vt:lpstr>TMO-100 – Protocol and I/O related Features </vt:lpstr>
      <vt:lpstr>PicoLogo™ – User Application Interface </vt:lpstr>
      <vt:lpstr>TMO-100 – Embedded Web Server </vt:lpstr>
      <vt:lpstr>TMO-100 TETRA Data Modem  Unique Features</vt:lpstr>
      <vt:lpstr>TMO-100  </vt:lpstr>
      <vt:lpstr>PowerPoint-Präsentation</vt:lpstr>
      <vt:lpstr>Open Pit Mining (Water Level Control)</vt:lpstr>
      <vt:lpstr>Turkey, Mining Application – DMO Mode</vt:lpstr>
      <vt:lpstr>ME, Gas and Oil</vt:lpstr>
      <vt:lpstr>Asia, Utility (Energy Companies) Pole Mounted Switches</vt:lpstr>
      <vt:lpstr>PowerPoint-Präsentation</vt:lpstr>
      <vt:lpstr>Thank you very much for your interest in our Products</vt:lpstr>
    </vt:vector>
  </TitlesOfParts>
  <Company>Funk-Electronic Piciorgros GmbH</Company>
  <LinksUpToDate>false</LinksUpToDate>
  <SharedDoc>false</SharedDoc>
  <HyperlinkBase>http://www.TetraModem.com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TETRA - SCADA and Telemetry Solutions</dc:title>
  <dc:creator>Michael D. Piciorgros</dc:creator>
  <cp:keywords>SCADA, TETRA, DNP3, Modbus, Sinaut, compression, ISI, Remote Control, Telemetry, Gas Oil, Utility, Water, Wastewater</cp:keywords>
  <cp:lastModifiedBy>Stephanie Piciorgros</cp:lastModifiedBy>
  <cp:revision>476</cp:revision>
  <dcterms:created xsi:type="dcterms:W3CDTF">2005-09-23T11:56:23Z</dcterms:created>
  <dcterms:modified xsi:type="dcterms:W3CDTF">2023-10-10T07:46:22Z</dcterms:modified>
  <cp:category>Telecom, TETRA</cp:category>
</cp:coreProperties>
</file>